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72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929F9F4-4A8F-4326-A1B4-22849713DDAB}" styleName="Темный стиль 1 —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8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B947E-A37F-4A62-97E6-4B93DFBF6819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E072C-DEF0-4A86-A775-7098F16296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733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CEE73E-4BBE-4AE3-8899-70C64012144A}" type="slidenum">
              <a:rPr lang="ru-RU"/>
              <a:pPr/>
              <a:t>1</a:t>
            </a:fld>
            <a:endParaRPr lang="ru-RU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Исправить -</a:t>
            </a:r>
            <a:r>
              <a:rPr lang="ru-RU" b="1"/>
              <a:t>продаваемых</a:t>
            </a:r>
          </a:p>
        </p:txBody>
      </p:sp>
    </p:spTree>
    <p:extLst>
      <p:ext uri="{BB962C8B-B14F-4D97-AF65-F5344CB8AC3E}">
        <p14:creationId xmlns:p14="http://schemas.microsoft.com/office/powerpoint/2010/main" val="313007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0658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158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557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0921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966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621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810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697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54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34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84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453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78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2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458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11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563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E04329-1C32-4F2A-A9C3-201A1D3B69ED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C9CC252-AB03-4D75-974B-09AA261FC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8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621324" y="476250"/>
            <a:ext cx="10046678" cy="1371600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ПРОЗВОДСТВЕННО-ТЕХНИЧЕСКАЯ ИНФРАСТРУКТУРА  ПРЕДПРИЯТИЙ АВТОМОБИЛЬНОГО  СЕРВИСА</a:t>
            </a:r>
            <a:r>
              <a:rPr lang="ru-RU" sz="3600" dirty="0"/>
              <a:t> 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0" y="3222503"/>
            <a:ext cx="100935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7030A0"/>
                </a:solidFill>
                <a:latin typeface="Verdana" panose="020B0604030504040204" pitchFamily="34" charset="0"/>
              </a:rPr>
              <a:t>ДАВЛЕНОВ ТУЛЕГЕН ХАБИБУЛЛАНОВИЧ</a:t>
            </a:r>
            <a:endParaRPr lang="ru-RU" sz="3200" b="1" dirty="0">
              <a:solidFill>
                <a:srgbClr val="7030A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199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rgbClr val="990033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400" i="1">
                <a:solidFill>
                  <a:srgbClr val="990033"/>
                </a:solidFill>
              </a:rPr>
              <a:t>Тема 1.</a:t>
            </a:r>
            <a:r>
              <a:rPr lang="ru-RU" sz="3400">
                <a:solidFill>
                  <a:srgbClr val="990033"/>
                </a:solidFill>
              </a:rPr>
              <a:t> </a:t>
            </a:r>
            <a:r>
              <a:rPr lang="ru-RU" sz="3000">
                <a:solidFill>
                  <a:srgbClr val="990033"/>
                </a:solidFill>
              </a:rPr>
              <a:t>Общие положения по технологическому проектированию</a:t>
            </a:r>
            <a:r>
              <a:rPr lang="ru-RU" sz="3400"/>
              <a:t>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847851" y="1752601"/>
            <a:ext cx="8569325" cy="4556125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Понятие о производственно-технической инфраструктуре сервисного обслуживания автомобилей. 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Понятие о  техническом перевооружении, реконструкции, расширении предприятия.  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Типы и функции станций технического обслуживания (СТО) автомобилей  и автотранспортных предприятий (АТП)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2100"/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Основные документы по технологическому проектированию предприятий. 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Этапы технологического проектирования  предприятий.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Особенности технологического проектирования СТО и АТП</a:t>
            </a:r>
          </a:p>
        </p:txBody>
      </p:sp>
    </p:spTree>
    <p:extLst>
      <p:ext uri="{BB962C8B-B14F-4D97-AF65-F5344CB8AC3E}">
        <p14:creationId xmlns:p14="http://schemas.microsoft.com/office/powerpoint/2010/main" val="307155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751" y="1"/>
            <a:ext cx="8393113" cy="1216025"/>
          </a:xfrm>
        </p:spPr>
        <p:txBody>
          <a:bodyPr/>
          <a:lstStyle/>
          <a:p>
            <a:pPr algn="ctr"/>
            <a:r>
              <a:rPr lang="ru-RU" sz="3400"/>
              <a:t>ТИПЫ  И  ФУНКЦИИ ПРЕДПРИЯТИЙ  АВТОМОБИЛЬНОГО ТРАНСПОРТА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919288" y="1752600"/>
            <a:ext cx="8424862" cy="426720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ru-RU"/>
              <a:t>В зависимости от выполняемых функций предприятия автомобильного транспорта подразделяются на:</a:t>
            </a:r>
          </a:p>
          <a:p>
            <a:pPr algn="ctr">
              <a:buFont typeface="Wingdings" panose="05000000000000000000" pitchFamily="2" charset="2"/>
              <a:buNone/>
            </a:pPr>
            <a:endParaRPr lang="ru-RU"/>
          </a:p>
          <a:p>
            <a:pPr>
              <a:buClr>
                <a:srgbClr val="990033"/>
              </a:buClr>
              <a:buFont typeface="Wingdings" panose="05000000000000000000" pitchFamily="2" charset="2"/>
              <a:buChar char="Ø"/>
            </a:pPr>
            <a:r>
              <a:rPr lang="ru-RU" sz="3200"/>
              <a:t>    автотранспортные (АТП), </a:t>
            </a:r>
          </a:p>
          <a:p>
            <a:pPr>
              <a:buClr>
                <a:srgbClr val="990033"/>
              </a:buClr>
              <a:buFont typeface="Wingdings" panose="05000000000000000000" pitchFamily="2" charset="2"/>
              <a:buChar char="Ø"/>
            </a:pPr>
            <a:r>
              <a:rPr lang="ru-RU" sz="3200" b="1">
                <a:solidFill>
                  <a:schemeClr val="accent2"/>
                </a:solidFill>
              </a:rPr>
              <a:t>    автообслуживающие (АОП),</a:t>
            </a:r>
          </a:p>
          <a:p>
            <a:pPr>
              <a:buClr>
                <a:srgbClr val="990033"/>
              </a:buClr>
              <a:buFont typeface="Wingdings" panose="05000000000000000000" pitchFamily="2" charset="2"/>
              <a:buChar char="Ø"/>
            </a:pPr>
            <a:r>
              <a:rPr lang="ru-RU" sz="3200"/>
              <a:t>    авторемонтные (АРП).</a:t>
            </a:r>
          </a:p>
        </p:txBody>
      </p:sp>
    </p:spTree>
    <p:extLst>
      <p:ext uri="{BB962C8B-B14F-4D97-AF65-F5344CB8AC3E}">
        <p14:creationId xmlns:p14="http://schemas.microsoft.com/office/powerpoint/2010/main" val="100181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188" y="1"/>
            <a:ext cx="8318500" cy="1216025"/>
          </a:xfrm>
        </p:spPr>
        <p:txBody>
          <a:bodyPr/>
          <a:lstStyle/>
          <a:p>
            <a:pPr algn="ctr"/>
            <a:r>
              <a:rPr lang="ru-RU" sz="3400"/>
              <a:t>ТИПЫ  И  ФУНКЦИИ ПРЕДПРИЯТИЙ  АВТОМОБИЛЬНОГО ТРАНСПОРТА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03389" y="1752600"/>
            <a:ext cx="8785225" cy="51054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2000" b="1">
                <a:solidFill>
                  <a:schemeClr val="accent2"/>
                </a:solidFill>
              </a:rPr>
              <a:t>АТП</a:t>
            </a:r>
            <a:r>
              <a:rPr lang="ru-RU" sz="2000"/>
              <a:t> предназначены для перевозки грузов или пассажиров, а также выполнения работ по ТО, ТР, хранению и материально-техническому обеспечению подвижного состава. АТП делятся на легковые, автобусные, грузовые, смешанные и специальные (скорая мед. помощь», пожарные,  коммунального обслуживания и т.п.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2000" b="1">
                <a:solidFill>
                  <a:schemeClr val="accent2"/>
                </a:solidFill>
              </a:rPr>
              <a:t>К автообслуживающим предприятиям</a:t>
            </a:r>
            <a:r>
              <a:rPr lang="ru-RU" sz="2000"/>
              <a:t> относятся: СТО, АЗС, стоянки автомобилей, пассажирские автостанции и автовокзалы, грузовые автостанции, мотели и кемпинги, базы централизованного технического обслуживания (БЦТО), производственно-технические комбинаты (ПТК), БЦТО, ПТК были предназначены для обслуживания различных АТП (выполнение сложных ремонтов, диагностики) и существовали в основном до 1992 года.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sz="2000"/>
              <a:t>Предназначены для выполнения ТО, ТР, хранения автомобилей и снабжения их эксплуатационными материалами. Такие предприятия могут выполнять эти функции в комплексе или только часть из них.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346408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3264" y="260351"/>
            <a:ext cx="8245475" cy="828675"/>
          </a:xfrm>
        </p:spPr>
        <p:txBody>
          <a:bodyPr/>
          <a:lstStyle/>
          <a:p>
            <a:pPr algn="ctr"/>
            <a:r>
              <a:rPr lang="ru-RU" sz="3400"/>
              <a:t>Станции технического обслуживания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090738" y="1752600"/>
            <a:ext cx="8001000" cy="46291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/>
              <a:t>СТО предназначены для выполнения всех видов ТО и ТР автомобилей индивидуального пользования, мелких предприятий и организаций.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2100"/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 b="1" i="1">
                <a:solidFill>
                  <a:schemeClr val="accent2"/>
                </a:solidFill>
              </a:rPr>
              <a:t>Классификация СТО:</a:t>
            </a:r>
            <a:endParaRPr lang="ru-RU" sz="2100" b="1" u="sng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100" u="sng"/>
              <a:t>по типу обслуживаемого подвижного состава</a:t>
            </a:r>
            <a:r>
              <a:rPr lang="ru-RU" sz="2100"/>
              <a:t> - подразделяются: для легковых, автобусов, грузовых автомобилей и смешанного парка (встречаются редко); </a:t>
            </a:r>
          </a:p>
          <a:p>
            <a:pPr>
              <a:lnSpc>
                <a:spcPct val="90000"/>
              </a:lnSpc>
            </a:pPr>
            <a:endParaRPr lang="ru-RU" sz="2100" u="sng"/>
          </a:p>
          <a:p>
            <a:pPr>
              <a:lnSpc>
                <a:spcPct val="90000"/>
              </a:lnSpc>
            </a:pPr>
            <a:r>
              <a:rPr lang="ru-RU" sz="2100" u="sng"/>
              <a:t>по назначению и размещению</a:t>
            </a:r>
            <a:r>
              <a:rPr lang="ru-RU" sz="2100"/>
              <a:t>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sz="2100"/>
          </a:p>
          <a:p>
            <a:pPr>
              <a:lnSpc>
                <a:spcPct val="90000"/>
              </a:lnSpc>
            </a:pPr>
            <a:r>
              <a:rPr lang="ru-RU" sz="2100" u="sng"/>
              <a:t>по мощности</a:t>
            </a:r>
            <a:r>
              <a:rPr lang="ru-RU" sz="2100"/>
              <a:t> – зависит от  числа одновременно обслуживаемых автомобилей (рабочих постов). </a:t>
            </a:r>
          </a:p>
        </p:txBody>
      </p:sp>
    </p:spTree>
    <p:extLst>
      <p:ext uri="{BB962C8B-B14F-4D97-AF65-F5344CB8AC3E}">
        <p14:creationId xmlns:p14="http://schemas.microsoft.com/office/powerpoint/2010/main" val="421273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81001"/>
            <a:ext cx="8686800" cy="1216025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</a:pPr>
            <a:r>
              <a:rPr lang="ru-RU" sz="3400"/>
              <a:t>ОБЩИЕ ПОЛОЖЕНИЯ ПО ПРОЕКТИРОВАНИЮ</a:t>
            </a:r>
            <a:r>
              <a:rPr lang="ru-RU"/>
              <a:t> СТО</a:t>
            </a:r>
            <a:br>
              <a:rPr lang="ru-RU"/>
            </a:br>
            <a:r>
              <a:rPr lang="ru-RU" sz="2800"/>
              <a:t>Определения</a:t>
            </a:r>
            <a:r>
              <a:rPr lang="ru-RU"/>
              <a:t> 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b="1" u="sng"/>
              <a:t>Техническое перевооружение</a:t>
            </a:r>
            <a:r>
              <a:rPr lang="ru-RU"/>
              <a:t> – заключается в повышении технического уровня отдельных участков производства </a:t>
            </a:r>
            <a:r>
              <a:rPr lang="ru-RU" u="sng">
                <a:solidFill>
                  <a:schemeClr val="accent2"/>
                </a:solidFill>
              </a:rPr>
              <a:t>без расширения  их площадей</a:t>
            </a:r>
            <a:r>
              <a:rPr lang="ru-RU"/>
              <a:t>. Проводится замена устаревшего оборудования или его модернизация, совершенствуется  структура производства, его организации и управления, внедряются новые технологические процессы. </a:t>
            </a:r>
          </a:p>
        </p:txBody>
      </p:sp>
    </p:spTree>
    <p:extLst>
      <p:ext uri="{BB962C8B-B14F-4D97-AF65-F5344CB8AC3E}">
        <p14:creationId xmlns:p14="http://schemas.microsoft.com/office/powerpoint/2010/main" val="372642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81001"/>
            <a:ext cx="8686800" cy="1216025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</a:pPr>
            <a:r>
              <a:rPr lang="ru-RU" sz="3400"/>
              <a:t>ОБЩИЕ ПОЛОЖЕНИЯ ПО ПРОЕКТИРОВАНИЮ</a:t>
            </a:r>
            <a:r>
              <a:rPr lang="ru-RU"/>
              <a:t> СТО</a:t>
            </a:r>
            <a:br>
              <a:rPr lang="ru-RU"/>
            </a:br>
            <a:r>
              <a:rPr lang="ru-RU" sz="2800"/>
              <a:t>Определения</a:t>
            </a:r>
            <a:r>
              <a:rPr lang="ru-RU"/>
              <a:t>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74825" y="1628776"/>
            <a:ext cx="8642350" cy="484822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sz="2600" b="1" u="sng"/>
              <a:t>Реконструкция  предприятия</a:t>
            </a:r>
            <a:r>
              <a:rPr lang="ru-RU" sz="2600"/>
              <a:t> – включает полное или частичное переоборудование или </a:t>
            </a:r>
            <a:r>
              <a:rPr lang="ru-RU" sz="2600" u="sng">
                <a:solidFill>
                  <a:schemeClr val="accent2"/>
                </a:solidFill>
              </a:rPr>
              <a:t>переустройство действующего производства</a:t>
            </a:r>
            <a:r>
              <a:rPr lang="ru-RU" sz="2600"/>
              <a:t> под другие цели (задачи). Может измениться компоновка внутренних помещений, заменяется технологическое оборудование, устраняются диспропорции в производстве и вспомогательных службах с целью увеличения производственной программы.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sz="2600"/>
              <a:t>К реконструкции относится также строительство новых участков взамен ликвидируемых. </a:t>
            </a:r>
          </a:p>
        </p:txBody>
      </p:sp>
    </p:spTree>
    <p:extLst>
      <p:ext uri="{BB962C8B-B14F-4D97-AF65-F5344CB8AC3E}">
        <p14:creationId xmlns:p14="http://schemas.microsoft.com/office/powerpoint/2010/main" val="297066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81001"/>
            <a:ext cx="8686800" cy="1216025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</a:pPr>
            <a:r>
              <a:rPr lang="ru-RU" sz="3400"/>
              <a:t>ОБЩИЕ ПОЛОЖЕНИЯ ПО ПРОЕКТИРОВАНИЮ</a:t>
            </a:r>
            <a:r>
              <a:rPr lang="ru-RU"/>
              <a:t> СТО</a:t>
            </a:r>
            <a:br>
              <a:rPr lang="ru-RU"/>
            </a:br>
            <a:r>
              <a:rPr lang="ru-RU" sz="2800"/>
              <a:t>Определения</a:t>
            </a:r>
            <a:r>
              <a:rPr lang="ru-RU"/>
              <a:t>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600" b="1" u="sng"/>
              <a:t>Расширение предприятия</a:t>
            </a:r>
            <a:r>
              <a:rPr lang="ru-RU" sz="2600"/>
              <a:t> – заключается в </a:t>
            </a:r>
            <a:r>
              <a:rPr lang="ru-RU" sz="2600" u="sng">
                <a:solidFill>
                  <a:schemeClr val="accent2"/>
                </a:solidFill>
              </a:rPr>
              <a:t>строительстве</a:t>
            </a:r>
            <a:r>
              <a:rPr lang="ru-RU" sz="2600"/>
              <a:t> по утвержденному проекту </a:t>
            </a:r>
            <a:r>
              <a:rPr lang="ru-RU" sz="2600" u="sng">
                <a:solidFill>
                  <a:schemeClr val="accent2"/>
                </a:solidFill>
              </a:rPr>
              <a:t>дополнительных производств</a:t>
            </a:r>
            <a:r>
              <a:rPr lang="ru-RU" sz="2600"/>
              <a:t>, в расширении действующих участков на территории предприятия или примыкающих  к ней площадках.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600" b="1" u="sng"/>
              <a:t>Новое строительство</a:t>
            </a:r>
            <a:r>
              <a:rPr lang="ru-RU" sz="2600"/>
              <a:t> – строительство предприятия  (зданий, сооружений, эстакад и т.п.), </a:t>
            </a:r>
            <a:r>
              <a:rPr lang="ru-RU" sz="2600" u="sng">
                <a:solidFill>
                  <a:schemeClr val="accent2"/>
                </a:solidFill>
              </a:rPr>
              <a:t>осуществляемое на новых площадках</a:t>
            </a:r>
            <a:r>
              <a:rPr lang="ru-RU" sz="2600"/>
              <a:t>  по утвержденному проекту, выполненного в соответствии с действующими нормативами (СНИПами, ОНТП и т.п.)  </a:t>
            </a:r>
          </a:p>
        </p:txBody>
      </p:sp>
    </p:spTree>
    <p:extLst>
      <p:ext uri="{BB962C8B-B14F-4D97-AF65-F5344CB8AC3E}">
        <p14:creationId xmlns:p14="http://schemas.microsoft.com/office/powerpoint/2010/main" val="19619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095500" y="0"/>
            <a:ext cx="8001000" cy="971550"/>
          </a:xfrm>
        </p:spPr>
        <p:txBody>
          <a:bodyPr/>
          <a:lstStyle/>
          <a:p>
            <a:pPr algn="ctr"/>
            <a:r>
              <a:rPr lang="ru-RU" dirty="0"/>
              <a:t>ОСНОВНАЯ ЛИТЕРАТУРА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395046" y="867508"/>
            <a:ext cx="8701454" cy="472440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2100" dirty="0"/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ru-RU" sz="2100" dirty="0" err="1"/>
              <a:t>Напольский</a:t>
            </a:r>
            <a:r>
              <a:rPr lang="ru-RU" sz="2100" dirty="0"/>
              <a:t> Г.М. Технологическое проектирование автотранспортных предприятий и станций технического обслуживания: Уч. для вузов.-2-е изд. - М.: Транспорт,1993.-271 с.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ru-RU" sz="2100" dirty="0"/>
              <a:t>Варфоломеев В.Н., Говорущенко Н.Я. Проектирование и реконструкция предприятий автомобильного транспорта: Учеб. пособие. Киев.: КАДИ, 1987.- 95 с.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ru-RU" sz="2100" dirty="0"/>
              <a:t>Карташов В.П. Технологическое проектирование автотранспортных предприятий. - М.: Транспорт, 1981.- 175 с.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ru-RU" sz="2100" dirty="0"/>
              <a:t>ОНТП-01-91. Общесоюзные нормы технологического проектирования предприятий автомобильного транспорта. -М.: </a:t>
            </a:r>
            <a:r>
              <a:rPr lang="ru-RU" sz="2100" dirty="0" err="1"/>
              <a:t>Гипроавтотранс</a:t>
            </a:r>
            <a:r>
              <a:rPr lang="ru-RU" sz="2100" dirty="0"/>
              <a:t>, 1991.-184 с.</a:t>
            </a:r>
          </a:p>
        </p:txBody>
      </p:sp>
    </p:spTree>
    <p:extLst>
      <p:ext uri="{BB962C8B-B14F-4D97-AF65-F5344CB8AC3E}">
        <p14:creationId xmlns:p14="http://schemas.microsoft.com/office/powerpoint/2010/main" val="162845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95500" y="260350"/>
            <a:ext cx="8001000" cy="755650"/>
          </a:xfrm>
        </p:spPr>
        <p:txBody>
          <a:bodyPr/>
          <a:lstStyle/>
          <a:p>
            <a:pPr algn="ctr"/>
            <a:r>
              <a:rPr lang="ru-RU" sz="3400"/>
              <a:t>ДОПОЛНИТЕЛЬНАЯ ЛИТЕРАТУРА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095500" y="1112960"/>
            <a:ext cx="8001000" cy="4367213"/>
          </a:xfrm>
        </p:spPr>
        <p:txBody>
          <a:bodyPr>
            <a:normAutofit/>
          </a:bodyPr>
          <a:lstStyle/>
          <a:p>
            <a:pPr marL="571500" indent="-571500"/>
            <a:r>
              <a:rPr lang="ru-RU" sz="1900" dirty="0"/>
              <a:t>Табель технологического оборудования и </a:t>
            </a:r>
            <a:r>
              <a:rPr lang="ru-RU" sz="1900" dirty="0" err="1"/>
              <a:t>специнструмента</a:t>
            </a:r>
            <a:r>
              <a:rPr lang="ru-RU" sz="1900" dirty="0"/>
              <a:t> для АТП, АТО и БЦТО.-М.: ЦБНТИ </a:t>
            </a:r>
            <a:r>
              <a:rPr lang="ru-RU" sz="1900" dirty="0" err="1"/>
              <a:t>Минавтотранса</a:t>
            </a:r>
            <a:r>
              <a:rPr lang="ru-RU" sz="1900" dirty="0"/>
              <a:t> РСФСР, 1983.- 98 </a:t>
            </a:r>
          </a:p>
          <a:p>
            <a:pPr marL="571500" indent="-571500"/>
            <a:r>
              <a:rPr lang="ru-RU" sz="1900" dirty="0"/>
              <a:t>Табель технологического оборудования и </a:t>
            </a:r>
            <a:r>
              <a:rPr lang="ru-RU" sz="1900" dirty="0" err="1"/>
              <a:t>специнструмента</a:t>
            </a:r>
            <a:r>
              <a:rPr lang="ru-RU" sz="1900" dirty="0"/>
              <a:t> для СТОЛА, принадлежащих гражданам.--М.: НАМИ, 1988.- 197 с</a:t>
            </a:r>
          </a:p>
          <a:p>
            <a:pPr marL="571500" indent="-571500"/>
            <a:r>
              <a:rPr lang="ru-RU" sz="1900" dirty="0"/>
              <a:t>Строительные нормы и правила. Ч.</a:t>
            </a:r>
            <a:r>
              <a:rPr lang="en-US" sz="1900" dirty="0"/>
              <a:t>II</a:t>
            </a:r>
            <a:r>
              <a:rPr lang="ru-RU" sz="1900" dirty="0"/>
              <a:t>. Нормы проектирования. Гл. 93. Предприятия по обслуживанию автомобилей. М.: </a:t>
            </a:r>
            <a:r>
              <a:rPr lang="ru-RU" sz="1900" dirty="0" err="1"/>
              <a:t>Стройиздат</a:t>
            </a:r>
            <a:r>
              <a:rPr lang="ru-RU" sz="1900" dirty="0"/>
              <a:t>, 1982</a:t>
            </a:r>
          </a:p>
          <a:p>
            <a:pPr marL="571500" indent="-571500"/>
            <a:r>
              <a:rPr lang="ru-RU" sz="1900" dirty="0"/>
              <a:t>Овсянников В.В., Ковалевский А.Ф. </a:t>
            </a:r>
            <a:r>
              <a:rPr lang="ru-RU" sz="1900" dirty="0" err="1"/>
              <a:t>Прозводственно</a:t>
            </a:r>
            <a:r>
              <a:rPr lang="ru-RU" sz="1900" dirty="0"/>
              <a:t>-техническая  инфраструктура предприятий автомобильного  сервиса (Методическое указание к курсовому проекту спец. 2301) ВГУЭС, 2004</a:t>
            </a:r>
          </a:p>
        </p:txBody>
      </p:sp>
    </p:spTree>
    <p:extLst>
      <p:ext uri="{BB962C8B-B14F-4D97-AF65-F5344CB8AC3E}">
        <p14:creationId xmlns:p14="http://schemas.microsoft.com/office/powerpoint/2010/main" val="176314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15815" y="188914"/>
            <a:ext cx="10738339" cy="1150937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800" dirty="0"/>
              <a:t>ПРОЗВОДСТВЕННО-ТЕХНИЧЕСКАЯ ИНФРАСТРУКТУРА  ПРЕДПРИЯТИЙ АВТОМОБИЛЬНОГО  СЕРВИСА</a:t>
            </a:r>
            <a:br>
              <a:rPr lang="ru-RU" sz="1800" dirty="0"/>
            </a:br>
            <a:r>
              <a:rPr lang="ru-RU" sz="3600" dirty="0">
                <a:solidFill>
                  <a:srgbClr val="00B050"/>
                </a:solidFill>
              </a:rPr>
              <a:t>ВВЕДЕНИЕ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85800" y="1113692"/>
            <a:ext cx="10394707" cy="426089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жизни человека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уровнем его экономических возможностей, качеством физической и культурной среды,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жизни автомобиля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качеством подсистем его инфраструктуры: 1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дороги; 2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запасные части; 3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трудоемкость обслуживания и ремонта; 4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эксплуатационных материалов; 5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количество заправочных станций; 6— количество стоянок; 7 — количество гаражей; 8 — затраты на обеспечение безопасности движения; 9— затраты на устранение вредных последствий и утилиза­цию.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пропорциональное развитие элементов инфраструктуры и парка автомобил</a:t>
            </a:r>
            <a:r>
              <a:rPr lang="ru-RU" sz="2100" dirty="0"/>
              <a:t>ей. </a:t>
            </a:r>
          </a:p>
        </p:txBody>
      </p:sp>
    </p:spTree>
    <p:extLst>
      <p:ext uri="{BB962C8B-B14F-4D97-AF65-F5344CB8AC3E}">
        <p14:creationId xmlns:p14="http://schemas.microsoft.com/office/powerpoint/2010/main" val="4359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28700" y="118575"/>
            <a:ext cx="9311054" cy="1187450"/>
          </a:xfrm>
        </p:spPr>
        <p:txBody>
          <a:bodyPr/>
          <a:lstStyle/>
          <a:p>
            <a:pPr algn="ctr"/>
            <a:r>
              <a:rPr lang="ru-RU" sz="1800" dirty="0"/>
              <a:t>ПРОЗВОДСТВЕННО-ТЕХНИЧЕСКАЯ ИНФРАСТРУКТУРА  ПРЕДПРИЯТИЙ АВТОМОБИЛЬНОГО  СЕРВИСА</a:t>
            </a:r>
            <a:br>
              <a:rPr lang="ru-RU" sz="1800" dirty="0"/>
            </a:br>
            <a:r>
              <a:rPr lang="ru-RU" sz="3600" dirty="0">
                <a:solidFill>
                  <a:srgbClr val="00B050"/>
                </a:solidFill>
              </a:rPr>
              <a:t>ВВЕДЕНИЕ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Определяющим для развития инфраструктуры является: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автомобилей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 его прироста. </a:t>
            </a:r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автомобильном рынке России продается </a:t>
            </a:r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(НАПРИМЕР)</a:t>
            </a:r>
            <a:r>
              <a:rPr lang="ru-RU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700-800 </a:t>
            </a:r>
            <a:r>
              <a:rPr lang="ru-RU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автомобилей в год, среди которых доминируют автомобили ВАЗ - приблизительно 70 % и ГАЗ - 15 %. Значительно возрос удельный вес автомобилей-иномарок. Большая часть из них - это автомобили, бывшие в эксплуатации. Новых, дорогих, престижных иномарок в России продается 10-12 тыс. в год.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уже сегодня может продавать 1 млн. автомобилей, а при определенных условиях - емкость автомобильного рынка может доходить до 10 млн. автомобилей в год.</a:t>
            </a:r>
          </a:p>
        </p:txBody>
      </p:sp>
    </p:spTree>
    <p:extLst>
      <p:ext uri="{BB962C8B-B14F-4D97-AF65-F5344CB8AC3E}">
        <p14:creationId xmlns:p14="http://schemas.microsoft.com/office/powerpoint/2010/main" val="7590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57918"/>
              </p:ext>
            </p:extLst>
          </p:nvPr>
        </p:nvGraphicFramePr>
        <p:xfrm>
          <a:off x="386863" y="853440"/>
          <a:ext cx="11254151" cy="6004560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5484599"/>
                <a:gridCol w="1547880"/>
                <a:gridCol w="2110836"/>
                <a:gridCol w="2110836"/>
              </a:tblGrid>
              <a:tr h="12895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  <a:endParaRPr lang="ru-RU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ФИЗИЧЕСКИМИ ЛИЦАМИ</a:t>
                      </a:r>
                      <a:endParaRPr lang="ru-RU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ЮРИДИЧЕСКИМИ ЛИЦАМИ</a:t>
                      </a:r>
                      <a:endParaRPr lang="ru-RU" sz="18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КАЗАХСТАН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562 003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536 101 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25902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Акмолинская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21 796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20 622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1 174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Актюбинская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29 544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28 235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1 309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Алматинская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61 486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60 466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1 020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22 407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21 252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1 155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ЗКО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17 761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16 945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816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Жамбылская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24 070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23 266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804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Карагандинская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33 455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32 154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1 301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24 616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23 260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1 356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Кызылординская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18 649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17 685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964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Мангистауская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24 179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22 986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1 193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ЮКО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75 179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73 691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1 851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Павлодарская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23 110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22 113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997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16 723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15 956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767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ВКО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40 062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38 439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1 623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г.АСТАНА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49 793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46 734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3 059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  <a:tr h="1710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г.АЛМАТЫ</a:t>
                      </a:r>
                      <a:endParaRPr lang="ru-RU" sz="16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78 810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72 297</a:t>
                      </a:r>
                      <a:endParaRPr lang="ru-RU" sz="1200" b="1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6 513</a:t>
                      </a:r>
                      <a:endParaRPr lang="ru-RU" sz="1200" b="1" dirty="0">
                        <a:solidFill>
                          <a:srgbClr val="2F549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93" marR="51393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0"/>
            <a:ext cx="11957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КОЛИЧЕСТВО ЗАРЕГИСТРИРОВАННЫХ ЛЕГКОВЫХ АВТОМОБИЛЕЙ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ЯНВАРЕ-ОКТЯБРЕ 2013 ГОДА РЕСПУБЛИКЕ КАЗАХСТАН </a:t>
            </a:r>
            <a:endParaRPr lang="ru-RU" sz="1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7332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95753" y="0"/>
            <a:ext cx="9823938" cy="8286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/>
              <a:t>ПРОЗВОДСТВЕННО-ТЕХНИЧЕСКАЯ ИНФРАСТРУКТУРА  ПРЕДПРИЯТИЙ АВТОМОБИЛЬНОГО  СЕРВИСА</a:t>
            </a:r>
            <a:br>
              <a:rPr lang="ru-RU" sz="2000" dirty="0"/>
            </a:br>
            <a:r>
              <a:rPr lang="ru-RU" sz="4000" dirty="0">
                <a:solidFill>
                  <a:srgbClr val="00B050"/>
                </a:solidFill>
              </a:rPr>
              <a:t>ВВЕДЕНИЕ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87340" y="828675"/>
            <a:ext cx="8640763" cy="48450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r>
              <a:rPr lang="ru-RU" sz="21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продается 10 млн автомобилей: около 35 % занимает "Тойота"; 18 % — "Ниссан"; 12 % — Мицубиси"; 8% — "Хонда", "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Сузуки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"; 6 % — "Мазда"; другие автомобили — 21 %. Доля европейских и американских автомобилей на рынке Японии не превышает 8%.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продается 12 — 13 млн. автомобилей в год. Доминируют: американский концерн "Дженерал моторс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корпорейшн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— 35 %; японские компании — 25 %; "Форд" — 21 %; "Крайслер" — 10 %; европейские компании — 3 %; прочие — б %.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Западная Европа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продается 11,3—15,0 млн. автомобилей в год, из них европейские компании продают 65 % автомобилей, американские — 25 %, японские — 10 %. Наиболее распространенные автомобили — "Фольксваген", "Опель", "Пежо", "Фиат", "Рено".</a:t>
            </a:r>
          </a:p>
        </p:txBody>
      </p:sp>
    </p:spTree>
    <p:extLst>
      <p:ext uri="{BB962C8B-B14F-4D97-AF65-F5344CB8AC3E}">
        <p14:creationId xmlns:p14="http://schemas.microsoft.com/office/powerpoint/2010/main" val="1795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1"/>
            <a:ext cx="8964613" cy="1216025"/>
          </a:xfrm>
        </p:spPr>
        <p:txBody>
          <a:bodyPr/>
          <a:lstStyle/>
          <a:p>
            <a:pPr algn="ctr"/>
            <a:r>
              <a:rPr lang="ru-RU" sz="3400"/>
              <a:t>СУЩНОСТЬ, ЭФФЕКТИВНОСТЬ И ЦЕЛИ АВТОСЕРВИСА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114184" y="1321534"/>
            <a:ext cx="8001000" cy="501332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Автосервис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все то, что обеспечивает использование, эксплуатацию, поддержание и восстановление работы автомобиля в течение всего "жизненного" цикла.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автосервиса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система о клиентуре и для клиентуры; 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управления запасами;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обслуживания клиентуры;</a:t>
            </a:r>
          </a:p>
          <a:p>
            <a:pPr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продажи автомобилей, запасных частей и материалов; 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технического обслуживания и ремонта автомобилей.</a:t>
            </a:r>
          </a:p>
        </p:txBody>
      </p:sp>
    </p:spTree>
    <p:extLst>
      <p:ext uri="{BB962C8B-B14F-4D97-AF65-F5344CB8AC3E}">
        <p14:creationId xmlns:p14="http://schemas.microsoft.com/office/powerpoint/2010/main" val="281581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095500" y="1"/>
            <a:ext cx="8001000" cy="1216025"/>
          </a:xfrm>
        </p:spPr>
        <p:txBody>
          <a:bodyPr/>
          <a:lstStyle/>
          <a:p>
            <a:pPr algn="ctr"/>
            <a:r>
              <a:rPr lang="ru-RU" sz="3400"/>
              <a:t>Инфраструктура предприятий автосервиса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090738" y="1752600"/>
            <a:ext cx="8001000" cy="4700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100"/>
              <a:t>удобство расположения  и обустройства таким образом, чтобы быть заметной и оставлять впечатление; </a:t>
            </a:r>
          </a:p>
          <a:p>
            <a:pPr>
              <a:lnSpc>
                <a:spcPct val="90000"/>
              </a:lnSpc>
            </a:pPr>
            <a:r>
              <a:rPr lang="ru-RU" sz="2100"/>
              <a:t>наличие удобных, хорошо обустроенных стоянок, на которых можно оставить автомобиль. </a:t>
            </a:r>
          </a:p>
          <a:p>
            <a:pPr>
              <a:lnSpc>
                <a:spcPct val="90000"/>
              </a:lnSpc>
            </a:pPr>
            <a:r>
              <a:rPr lang="ru-RU" sz="2100"/>
              <a:t>наличие помещения для приема клиентов, которое функционально относится к основному производству и должно быть особенно привлекательным.  Это обусловлено важностью функции работы с клиентурой и тем, что именно </a:t>
            </a:r>
            <a:r>
              <a:rPr lang="ru-RU" sz="2100" b="1">
                <a:solidFill>
                  <a:schemeClr val="accent2"/>
                </a:solidFill>
              </a:rPr>
              <a:t>по этому помещению клиент судит о станции; </a:t>
            </a:r>
          </a:p>
          <a:p>
            <a:pPr>
              <a:lnSpc>
                <a:spcPct val="90000"/>
              </a:lnSpc>
            </a:pPr>
            <a:r>
              <a:rPr lang="ru-RU" sz="2100"/>
              <a:t>удобное и функционально выдержанное расположение основных производственных зон и участков;</a:t>
            </a:r>
          </a:p>
          <a:p>
            <a:pPr>
              <a:lnSpc>
                <a:spcPct val="90000"/>
              </a:lnSpc>
            </a:pPr>
            <a:r>
              <a:rPr lang="ru-RU" sz="2100"/>
              <a:t>наличие современного диагностического и технологического оборудования и инструментов. </a:t>
            </a:r>
          </a:p>
        </p:txBody>
      </p:sp>
    </p:spTree>
    <p:extLst>
      <p:ext uri="{BB962C8B-B14F-4D97-AF65-F5344CB8AC3E}">
        <p14:creationId xmlns:p14="http://schemas.microsoft.com/office/powerpoint/2010/main" val="165751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54</TotalTime>
  <Words>1304</Words>
  <Application>Microsoft Office PowerPoint</Application>
  <PresentationFormat>Широкоэкранный</PresentationFormat>
  <Paragraphs>155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Aharoni</vt:lpstr>
      <vt:lpstr>Arial</vt:lpstr>
      <vt:lpstr>Calibri</vt:lpstr>
      <vt:lpstr>Impact</vt:lpstr>
      <vt:lpstr>Times New Roman</vt:lpstr>
      <vt:lpstr>Verdana</vt:lpstr>
      <vt:lpstr>Wingdings</vt:lpstr>
      <vt:lpstr>Главное мероприятие</vt:lpstr>
      <vt:lpstr>ПРОЗВОДСТВЕННО-ТЕХНИЧЕСКАЯ ИНФРАСТРУКТУРА  ПРЕДПРИЯТИЙ АВТОМОБИЛЬНОГО  СЕРВИСА </vt:lpstr>
      <vt:lpstr>ОСНОВНАЯ ЛИТЕРАТУРА</vt:lpstr>
      <vt:lpstr>ДОПОЛНИТЕЛЬНАЯ ЛИТЕРАТУРА</vt:lpstr>
      <vt:lpstr>ПРОЗВОДСТВЕННО-ТЕХНИЧЕСКАЯ ИНФРАСТРУКТУРА  ПРЕДПРИЯТИЙ АВТОМОБИЛЬНОГО  СЕРВИСА ВВЕДЕНИЕ</vt:lpstr>
      <vt:lpstr>ПРОЗВОДСТВЕННО-ТЕХНИЧЕСКАЯ ИНФРАСТРУКТУРА  ПРЕДПРИЯТИЙ АВТОМОБИЛЬНОГО  СЕРВИСА ВВЕДЕНИЕ</vt:lpstr>
      <vt:lpstr>Презентация PowerPoint</vt:lpstr>
      <vt:lpstr>ПРОЗВОДСТВЕННО-ТЕХНИЧЕСКАЯ ИНФРАСТРУКТУРА  ПРЕДПРИЯТИЙ АВТОМОБИЛЬНОГО  СЕРВИСА ВВЕДЕНИЕ</vt:lpstr>
      <vt:lpstr>СУЩНОСТЬ, ЭФФЕКТИВНОСТЬ И ЦЕЛИ АВТОСЕРВИСА</vt:lpstr>
      <vt:lpstr>Инфраструктура предприятий автосервиса</vt:lpstr>
      <vt:lpstr>Тема 1. Общие положения по технологическому проектированию </vt:lpstr>
      <vt:lpstr>ТИПЫ  И  ФУНКЦИИ ПРЕДПРИЯТИЙ  АВТОМОБИЛЬНОГО ТРАНСПОРТА</vt:lpstr>
      <vt:lpstr>ТИПЫ  И  ФУНКЦИИ ПРЕДПРИЯТИЙ  АВТОМОБИЛЬНОГО ТРАНСПОРТА</vt:lpstr>
      <vt:lpstr>Станции технического обслуживания </vt:lpstr>
      <vt:lpstr>ОБЩИЕ ПОЛОЖЕНИЯ ПО ПРОЕКТИРОВАНИЮ СТО Определения </vt:lpstr>
      <vt:lpstr>ОБЩИЕ ПОЛОЖЕНИЯ ПО ПРОЕКТИРОВАНИЮ СТО Определения </vt:lpstr>
      <vt:lpstr>ОБЩИЕ ПОЛОЖЕНИЯ ПО ПРОЕКТИРОВАНИЮ СТО Определения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ПРОЗВОДСТВЕННО-ТЕХНИЧЕСКАЯ ИНФРАСТРУКТУРА  ПРЕДПРИЯТИЙ АВТОМОБИЛЬНОГО  СЕРВИСА </dc:title>
  <dc:creator>Тулеген</dc:creator>
  <cp:lastModifiedBy>Тулеген</cp:lastModifiedBy>
  <cp:revision>8</cp:revision>
  <dcterms:created xsi:type="dcterms:W3CDTF">2013-12-18T16:30:04Z</dcterms:created>
  <dcterms:modified xsi:type="dcterms:W3CDTF">2013-12-22T07:36:59Z</dcterms:modified>
</cp:coreProperties>
</file>