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FF00"/>
    <a:srgbClr val="66FFCC"/>
    <a:srgbClr val="E0FC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6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308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029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032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9462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188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978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707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648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543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62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336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999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852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042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598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377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E4097-AC73-4977-8DAB-9E46AD7190C6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31983-9096-4BA6-9416-B01E621CA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8113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jl:1007635.50000%20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jl:1026672.0%20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647721"/>
            <a:ext cx="9952892" cy="600787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НАЛОГ НА ТРАНСПОРТНЫЕ УСЛУГИ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533777"/>
            <a:ext cx="121920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ГЛАВА 50. ОБЩИЕ ПОЛОЖЕНИЯ</a:t>
            </a:r>
            <a:endParaRPr lang="ru-RU" sz="24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62000" indent="-508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365. НАЛОГОПЛАТЕЛЬЩИКИ </a:t>
            </a:r>
            <a:endParaRPr lang="ru-RU" sz="2000" b="1" dirty="0" smtClean="0">
              <a:solidFill>
                <a:srgbClr val="FFC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ПЛАТЕЛЬЩИКАМИ НАЛОГА НА ТРАНСПОРТНЫЕ СРЕДСТВА ЯВЛЯЮТСЯ ФИЗИЧЕСКИЕ ЛИЦА, ИМЕЮЩИЕ ОБЪЕКТЫ НАЛОГООБЛОЖЕНИЯ НА ПРАВЕ СОБСТВЕННОСТИ, И ЮРИДИЧЕСКИЕ ЛИЦА, ИМЕЮЩИЕ ОБЪЕКТЫ НАЛОГООБЛОЖЕНИЯ НА ПРАВЕ СОБСТВЕННОСТИ, ХОЗЯЙСТВЕННОГО ВЕДЕНИЯ ИЛИ ОПЕРАТИВНОГО УПРАВЛЕНИЯ, ЕСЛИ ИНОЕ НЕ УСТАНОВЛЕНО НАСТОЯЩЕЙ СТАТЬЕЙ.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ПЛАТЕЛЬЩИКОМ НАЛОГА НА ТРАНСПОРТНЫЕ СРЕДСТВА ПО ОБЪЕКТАМ ОБЛОЖЕНИЯ, ПЕРЕДАННЫМ (ПОЛУЧЕННЫМ) ПО ДОГОВОРУ ФИНАНСОВОГО ЛИЗИНГА, ЯВЛЯЕТСЯ ЛИЗИНГОПОЛУЧАТЕЛЬ. </a:t>
            </a:r>
            <a:endParaRPr lang="ru-RU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ЕСЛИ ИНОЕ НЕ УСТАНОВЛЕНО НАСТОЯЩЕЙ СТАТЬЕЙ, </a:t>
            </a:r>
            <a:r>
              <a:rPr lang="ru-RU" b="1" i="0" u="none" strike="noStrike" dirty="0" smtClean="0">
                <a:solidFill>
                  <a:srgbClr val="E0FCA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ЯВЛЯЮТСЯ ПЛАТЕЛЬЩИКАМИ НАЛОГА НА ТРАНСПОРТНЫЕ СРЕДСТВА:</a:t>
            </a:r>
            <a:endParaRPr lang="ru-RU" b="1" dirty="0" smtClean="0">
              <a:solidFill>
                <a:srgbClr val="E0FCAE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ПЛАТЕЛЬЩИКИ ЕДИНОГО ЗЕМЕЛЬНОГО НАЛОГА ПО СЛЕДУЮЩИМ ТРАНСПОРТНЫМ СРЕДСТВАМ, ПРИНАДЛЕЖАЩИМ ГЛАВЕ И (ИЛИ) ЧЛЕНАМ КРЕСТЬЯНСКОГО ИЛИ ФЕРМЕРСКОГО ХОЗЯЙСТВА, ЯВЛЯЮЩЕГОСЯ ПЛАТЕЛЬЩИКОМ ЕДИНОГО ЗЕМЕЛЬНОГО НАЛОГА, НА ПРАВЕ ОБЩЕЙ СОБСТВЕННОСТИ, НА ПРАВЕ СОБСТВЕННОСТИ И НЕПОСРЕДСТВЕННО ИСПОЛЬЗУЕМЫМ В ПРОЦЕССЕ ПРОИЗВОДСТВА, ХРАНЕНИЯ И ПЕРЕРАБОТКИ СОБСТВЕННОЙ СЕЛЬСКОХОЗЯЙСТВЕННОЙ ПРОДУКЦИИ: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9143" y="424543"/>
            <a:ext cx="1632857" cy="180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87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ИСЧИСЛЕНИЯ НАЛОГА ПРИМЕНЯЕТСЯ МЕСЯЧНЫЙ РАСЧЕТНЫЙ ПОКАЗАТЕЛЬ, УСТАНОВЛЕННЫЙ ЗАКОНОМ О РЕСПУБЛИКАНСКОМ БЮДЖЕТЕ И ДЕЙСТВУЮЩИЙ НА 1 ЯНВАРЯ СООТВЕТСТВУЮЩЕГО ФИНАНСОВОГО ГОДА.    </a:t>
            </a:r>
            <a:r>
              <a:rPr lang="ru-RU" sz="2400" b="1" i="0" u="none" strike="noStrike" dirty="0" smtClean="0">
                <a:solidFill>
                  <a:srgbClr val="66FF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(В 2014 ГОДУ – 1 852 ТЕНГЕ)</a:t>
            </a:r>
            <a:endParaRPr lang="ru-RU" sz="2400" b="1" dirty="0" smtClean="0">
              <a:solidFill>
                <a:srgbClr val="66FF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1-1. В ЦЕЛЯХ НАСТОЯЩЕЙ СТАТЬИ: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ЛЕГКОВЫМ АВТОМОБИЛЯМ ОТНОСЯТСЯ: 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АВТОМОБИЛИ КАТЕГОРИИ В; 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МОТОРНЫЕ ТРАНСПОРТНЫЕ СРЕДСТВА НА ШАССИ ЛЕГКОВОГО АВТОМОБИЛЯ С ПЛАТФОРМОЙ ДЛЯ ГРУЗОВ И КАБИНОЙ ВОДИТЕЛЯ, ОТДЕЛЕННОЙ ОТ ГРУЗОВОГО ОТСЕКА ЖЕСТКОЙ СТАЦИОНАРНОЙ ПЕРЕГОРОДКОЙ (АВТОМОБИЛИ-ПИКАПЫ);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АВТОМОБИЛИ УВЕЛИЧЕННОЙ ВМЕСТИМОСТИ И ПОВЫШЕННОЙ ПРОХОДИМОСТИ, ПРЕВЫШАЮЩИЕ ТРЕБОВАНИЯ КАТЕГОРИИ В ПО РАЗРЕШЕННОЙ МАКСИМАЛЬНОЙ МАССЕ И (ИЛИ) КОЛИЧЕСТВУ ПАССАЖИРСКИХ МЕСТ (ВНЕДОРОЖНИКИ, В ТОМ ЧИСЛЕ ДЖИПЫ, А ТАКЖЕ КРОССОВЕРЫ И ЛИМУЗИНЫ);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ГРУЗОВЫМ АВТОМОБИЛЯМ ОТНОСЯТСЯ АВТОМОБИЛИ КАТЕГОРИИ С, ЕСЛИ ИНОЕ НЕ УСТАНОВЛЕНО ПОДПУНКТОМ 1) НАСТОЯЩЕГО ПУНКТА;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СПЕЦИАЛЬНЫМ АВТОМОБИЛЯМ ОТНОСЯТСЯ АВТОМОБИЛИ СО СПЕЦИАЛЬНЫМ ОБОРУДОВАНИЕМ, ПРЕДНАЗНАЧЕННЫЕ ДЛЯ ВЫПОЛНЕНИЯ ОПРЕДЕЛЕННЫХ ТЕХНОЛОГИЧЕСКИХ ПРОЦЕССОВ ИЛИ ОПЕРАЦИЙ, ЕСЛИ ИНОЕ НЕ УСТАНОВЛЕНО ПОДПУНКТАМИ 1) И 2) НАСТОЯЩЕГО ПУНКТА;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АВТОБУСАМ ОТНОСЯТСЯ АВТОМОБИЛИ КАТЕГОРИИ D, ЕСЛИ ИНОЕ НЕ УСТАНОВЛЕНО ПОДПУНКТОМ 1) НАСТОЯЩЕГО ПУНКТА.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61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66788"/>
            <a:ext cx="1063869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ОБЪЕМЕ ДВИГАТЕЛЯ ЛЕГКОВЫХ АВТОМОБИЛЕЙ </a:t>
            </a: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СВЫШЕ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1 500 ДО 2 000 КУБИЧЕСКИХ САНТИМЕТРОВ ВКЛЮЧИТЕЛЬНО, ОБЛАГАЕМОГО ПО СТАВКЕ ТРИ МЕСЯЧНЫХ РАСЧЕТНЫХ ПОКАЗАТЕЛЯ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СВЫШЕ 2 000 ДО 2 500 КУБИЧЕСКИХ САНТИМЕТРОВ ВКЛЮЧИТЕЛЬНО, ОБЛАГАЕМОГО ПО СТАВКЕ ШЕСТЬ МЕСЯЧНЫХ РАСЧЕТНЫХ ПОКАЗАТЕЛЕЙ, </a:t>
            </a: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СВЫШЕ 2 500 ДО 3 000 КУБИЧЕСКИХ САНТИМЕТРОВ ВКЛЮЧИТЕЛЬНО, ОБЛАГАЕМОГО ПО СТАВКЕ ДЕВЯТЬ МЕСЯЧНЫХ РАСЧЕТНЫХ ПОКАЗАТЕЛЕЙ,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СВЫШЕ 3 000 ДО 4 000 КУБИЧЕСКИХ САНТИМЕТРОВ ВКЛЮЧИТЕЛЬНО, ОБЛАГАЕМОГО ПО СТАВКЕ ПЯТНАДЦАТЬ МЕСЯЧНЫХ РАСЧЕТНЫХ ПОКАЗАТЕЛЕЙ, </a:t>
            </a: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СВЫШЕ 4 000 КУБИЧЕСКИХ САНТИМЕТРОВ, ОБЛАГАЕМОГО ПО СТАВКЕ СТО СЕМНАДЦАТЬ МЕСЯЧНЫХ РАСЧЕТНЫХ ПОКАЗАТЕЛЕЙ,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0" u="none" strike="noStrike" dirty="0" smtClean="0">
                <a:solidFill>
                  <a:srgbClr val="00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СУММА НАЛОГА УВЕЛИЧИВАЕТСЯ ЗА КАЖДУЮ ЕДИНИЦУ ПРЕВЫШЕНИЯ СООТВЕТСТВУЮЩЕЙ НИЖНЕЙ ГРАНИЦЫ ОБЪЕМА ДВИГАТЕЛЯ НА 7 ТЕНГЕ.</a:t>
            </a:r>
            <a:endParaRPr lang="ru-RU" sz="2400" b="1" dirty="0">
              <a:solidFill>
                <a:srgbClr val="00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06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50064"/>
            <a:ext cx="121920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2-1.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ОБЪЕМЕ ДВИГАТЕЛЯ ЛЕГКОВЫХ АВТОМОБИЛЕЙ, ПРОИЗВЕДЕННЫХ (ИЗГОТОВЛЕННЫХ ИЛИ СОБРАННЫХ) В РЕСПУБЛИКЕ КАЗАХСТАН ПОСЛЕ 31 ДЕКАБРЯ 2013 ГОДА ИЛИ ВВЕЗЕННЫХ НА ТЕРРИТОРИЮ РЕСПУБЛИКИ КАЗАХСТАН ПОСЛЕ 31 ДЕКАБРЯ 2013 ГОДА, </a:t>
            </a:r>
            <a:r>
              <a:rPr lang="ru-RU" sz="20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СВЫШЕ 1 500 ДО 2 000 КУБИЧЕСКИХ САНТИМЕТРОВ ВКЛЮЧИТЕЛЬНО, ОБЛАГАЕМОГО ПО СТАВКЕ ТРИ МЕСЯЧНЫХ РАСЧЕТНЫХ ПОКАЗАТЕЛЯ,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СВЫШЕ 2 000 ДО 2 500 КУБИЧЕСКИХ САНТИМЕТРОВ ВКЛЮЧИТЕЛЬНО, ОБЛАГАЕМОГО ПО СТАВКЕ ШЕСТЬ МЕСЯЧНЫХ РАСЧЕТНЫХ ПОКАЗАТЕЛЕЙ, </a:t>
            </a:r>
            <a:r>
              <a:rPr lang="ru-RU" sz="20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СВЫШЕ 2 500 ДО 3 000 КУБИЧЕСКИХ САНТИМЕТРОВ ВКЛЮЧИТЕЛЬНО, ОБЛАГАЕМОГО ПО СТАВКЕ ДЕВЯТЬ МЕСЯЧНЫХ РАСЧЕТНЫХ ПОКАЗАТЕЛЕЙ,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СВЫШЕ 3 000 ДО 3 200 КУБИЧЕСКИХ САНТИМЕТРОВ ВКЛЮЧИТЕЛЬНО, ОБЛАГАЕМОГО ПО СТАВКЕ ТРИДЦАТЬ ПЯТЬ МЕСЯЧНЫХ РАСЧЕТНЫХ ПОКАЗАТЕЛЕЙ, </a:t>
            </a:r>
            <a:r>
              <a:rPr lang="ru-RU" sz="20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СВЫШЕ 3 200 ДО 3 500 КУБИЧЕСКИХ САНТИМЕТРОВ ВКЛЮЧИТЕЛЬНО, ОБЛАГАЕМОГО ПО СТАВКЕ СОРОК ШЕСТЬ МЕСЯЧНЫХ РАСЧЕТНЫХ ПОКАЗАТЕЛЕЙ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СВЫШЕ 3 500 ДО 4 000 КУБИЧЕСКИХ САНТИМЕТРОВ ВКЛЮЧИТЕЛЬНО, ОБЛАГАЕМОГО ПО СТАВКЕ ШЕСТЬДЕСЯТ ШЕСТЬ МЕСЯЧНЫХ РАСЧЕТНЫХ ПОКАЗАТЕЛЕЙ, </a:t>
            </a:r>
            <a:r>
              <a:rPr lang="ru-RU" sz="20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СВЫШЕ 4 000 ДО 5 000 КУБИЧЕСКИХ САНТИМЕТРОВ ВКЛЮЧИТЕЛЬНО, ОБЛАГАЕМОГО ПО СТАВКЕ СТО ТРИДЦАТЬ МЕСЯЧНЫХ РАСЧЕТНЫХ ПОКАЗАТЕЛЕЙ,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СВЫШЕ 5 000 КУБИЧЕСКИХ САНТИМЕТРОВ, ОБЛАГАЕМОГО ПО СТАВКЕ ДВЕСТИ МЕСЯЧНЫХ РАСЧЕТНЫХ ПОКАЗАТЕЛЕЙ, </a:t>
            </a:r>
            <a:r>
              <a:rPr lang="ru-RU" sz="2000" b="1" i="0" u="none" strike="noStrike" dirty="0" smtClean="0">
                <a:solidFill>
                  <a:srgbClr val="00CC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СУММА НАЛОГА УВЕЛИЧИВАЕТСЯ НА КАЖДУЮ ЕДИНИЦУ ПРЕВЫШЕНИЯ СООТВЕТСТВУЮЩЕЙ НИЖНЕЙ ГРАНИЦЫ ОБЪЕМА ДВИГАТЕЛЯ НА 7 ТЕНГЕ.</a:t>
            </a:r>
            <a:endParaRPr lang="ru-RU" sz="2000" b="1" dirty="0">
              <a:solidFill>
                <a:srgbClr val="00CC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171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0287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0" indent="-508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369. СРОКИ УПЛАТЫ НАЛОГА </a:t>
            </a:r>
            <a:endParaRPr lang="ru-RU" sz="24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ЮРИДИЧЕСКИЕ ЛИЦА ПРОИЗВОДЯТ УПЛАТУ СУММ ТЕКУЩИХ ПЛАТЕЖЕЙ ПО МЕСТУ РЕГИСТРАЦИИ ОБЪЕКТОВ ОБЛОЖЕНИЯ ПОСРЕДСТВОМ ВНЕСЕНИЯ ТЕКУЩИХ ПЛАТЕЖЕЙ НЕ ПОЗДНЕЕ 5 ИЮЛЯ НАЛОГОВОГО ПЕРИОДА.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СРОКОМ УПЛАТЫ НАЛОГА В БЮДЖЕТ ДЛЯ ФИЗИЧЕСКИХ ЛИЦ ЯВЛЯЕТСЯ ДАТА НЕ ПОЗДНЕЕ 31 ДЕКАБРЯ НАЛОГОВОГО ПЕРИОДА.</a:t>
            </a:r>
          </a:p>
          <a:p>
            <a:pPr indent="254000" algn="thaiDist"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УПЛАТА НАЛОГА ПРОИЗВОДИТСЯ ПО МЕСТУ РЕГИСТРАЦИИ ОБЪЕКТОВ ОБЛОЖЕНИЯ.</a:t>
            </a:r>
          </a:p>
          <a:p>
            <a:pPr indent="254000" algn="thaiDist"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СЛУЧАЕ ПРОХОЖДЕНИЯ РЕГИСТРАЦИИ, ПЕРЕРЕГИСТРАЦИИ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ГОСУДАРСТВЕННОГО ИЛИ ОБЯЗАТЕЛЬНОГО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ТЕХНИЧЕСКОГО ОСМОТРА ТРАНСПОРТНЫХ СРЕДСТВ, ФИЗИЧЕСКИЕ ЛИЦА ПРОИЗВОДЯТ ИСЧИСЛЕНИЕ И УПЛАТУ НАЛОГА В БЮДЖЕТ ДО СОВЕРШЕНИЯ УКАЗАННЫХ ДЕЙСТВИЙ В ПОРЯДКЕ, УСТАНОВЛЕННОМ НАСТОЯЩИМ КОДЕКСОМ.</a:t>
            </a: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УПЛАТА НАЛОГА НА ТРАНСПОРТНЫЕ СРЕДСТВА ЗА НАЛОГОВЫЙ ПЕРИОД ФИЗИЧЕСКИМ ЛИЦОМ, ЯВЛЯЮЩИМСЯ ПОВЕРЕННЫМ НА ОСНОВАНИИ ДОВЕРЕННОСТИ НА УПРАВЛЕНИЕ ТРАНСПОРТНЫМ СРЕДСТВОМ С ПРАВОМ ОТЧУЖДЕНИЯ, ОТ ИМЕНИ СОБСТВЕННИКА ТРАНСПОРТНОГО СРЕДСТВА ЯВЛЯЕТСЯ ИСПОЛНЕНИЕМ НАЛОГОВОГО ОБЯЗАТЕЛЬСТВА СОБСТВЕННИКА ТРАНСПОРТНОГО СРЕДСТВА ЗА ДАННЫЙ НАЛОГОВЫЙ ПЕРИОД.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224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97346"/>
            <a:ext cx="12115801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ПЛАТЕЛЬЩИКИ ЕДИНОГО ЗЕМЕЛЬНОГО НАЛОГА ПО СЛЕДУЮЩИМ ТРАНСПОРТНЫМ СРЕДСТВАМ, ПРИНАДЛЕЖАЩИМ ГЛАВЕ И (ИЛИ) ЧЛЕНАМ КРЕСТЬЯНСКОГО ИЛИ ФЕРМЕРСКОГО ХОЗЯЙСТВА, ЯВЛЯЮЩЕГОСЯ ПЛАТЕЛЬЩИКОМ ЕДИНОГО ЗЕМЕЛЬНОГО НАЛОГА, НА ПРАВЕ ОБЩЕЙ СОБСТВЕННОСТИ, НА ПРАВЕ СОБСТВЕННОСТИ И НЕПОСРЕДСТВЕННО ИСПОЛЬЗУЕМЫМ В ПРОЦЕССЕ ПРОИЗВОДСТВА, ХРАНЕНИЯ И ПЕРЕРАБОТКИ СОБСТВЕННОЙ СЕЛЬСКОХОЗЯЙСТВЕННОЙ ПРОДУКЦИИ: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ОДИН ЛЕГКОВОЙ АВТОМОБИЛЬ С ОБЪЕМОМ ДВИГАТЕЛЯ ВКЛЮЧИТЕЛЬНО ДО 2 500 КУБИЧЕСКИХ САНТИМЕТРОВ;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ГРУЗОВЫЕ АВТОМОБИЛИ С ПРЕДЕЛЬНОЙ СУММАРНОЙ МОЩНОСТЬЮ ДВИГАТЕЛЯ В РАЗМЕРЕ 1000 КВТ НА 1000 ГЕКТАРОВ ПАШНИ (СЕНОКОСОВ, ПАСТБИЩ) С СОБЛЮДЕНИЕМ СООТНОШЕНИЯ 1:1.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ЭТОМ В СЛУЧАЯХ, ЕСЛИ ПО ИТОГАМ РАСЧЕТА КОЛИЧЕСТВО ТРАНСПОРТНЫХ СРЕДСТВ СОСТАВИТ БОЛЕЕ ОДНОЙ ЕДИНИЦЫ С ДРОБНЫМ ЗНАЧЕНИЕМ ОТ 0,5 И ВЫШЕ, ТАКОЕ ЗНАЧЕНИЕ ПОДЛЕЖИТ ОКРУГЛЕНИЮ ДО ЦЕЛЫХ ЕДИНИЦ, ЕСЛИ НИЖЕ 0,5 - ОКРУГЛЕНИЮ НЕ ПОДЛЕЖИТ.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СЛУЧАЕ, ЕСЛИ ПО ИТОГАМ РАСЧЕТА КОЛИЧЕСТВО ГРУЗОВЫХ АВТОМОБИЛЕЙ СОСТАВИТ МЕНЕЕ ОДНОЙ ЕДИНИЦЫ, ОСВОБОЖДЕНИЮ ПОДЛЕЖИТ ОДИН ГРУЗОВОЙ АВТОМОБИЛЬ С НАИМЕНЬШЕЙ МОЩНОСТЬЮ ДВИГАТЕЛЯ;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58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7693"/>
            <a:ext cx="1219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ПРОИЗВОДИТЕЛИ СЕЛЬСКОХОЗЯЙСТВЕННОЙ ПРОДУКЦИИ, А ТАКЖЕ ГЛАВА И (ИЛИ) ЧЛЕНЫ КРЕСТЬЯНСКОГО ИЛИ ФЕРМЕРСКОГО ХОЗЯЙСТВА, ЯВЛЯЮЩЕГОСЯ ПЛАТЕЛЬЩИКОМ ЕДИНОГО ЗЕМЕЛЬНОГО НАЛОГА, ПО СЛЕДУЮЩЕЙ СПЕЦИАЛИЗИРОВАННОЙ СЕЛЬСКОХОЗЯЙСТВЕННОЙ ТЕХНИКЕ, ИСПОЛЬЗУЕМОЙ В ПРОИЗВОДСТВЕ СОБСТВЕННОЙ СЕЛЬСКОХОЗЯЙСТВЕННОЙ ПРОДУКЦИИ: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АВТОМОБИЛИ-ЦИСТЕРНЫ ДЛЯ ПЕРЕВОЗКИ МОЛОКА ИЛИ ВОДЫ ДЛЯ СЕЛЬСКОХОЗЯЙСТВЕННЫХ ЦЕЛЕЙ;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АВТОМОБИЛИ ВЕТЕРИНАРНОЙ СЛУЖБЫ;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АВТОЗООБИОЛОГИЧЕСКИЕ ЛАБОРАТОРИИ;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АВТОКОРМОВОЗЫ;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АВТОПОГРУЗЧИКИ;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АВТОЗАПРАВЩИКИ СЕЯЛОК;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АВТОМАШИНЫ ДЛЯ ВНЕСЕНИЯ УДОБРЕНИЙ;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АВТОЗАГРУЗЧИК САМОЛЕТОВ МИНЕРАЛЬНЫМИ УДОБРЕНИЯМИ И ЯДОХИМИКАТАМИ;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0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АВТОТРАНСПОРТИРОВЩИКИ ШТАБЕЛЕЙ ТЮКОВ;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 </a:t>
            </a: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АВТОРАЗБРАСЫВАТЕЛЬ ПРИМАНОК;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33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429" y="234858"/>
            <a:ext cx="11998571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spcAft>
                <a:spcPts val="0"/>
              </a:spcAft>
            </a:pPr>
            <a:r>
              <a:rPr lang="ru-RU" sz="32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БОТВОУБОРОЧНЫЕ МАШИНЫ;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32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ВОЗДУШНОЕ СУДНО АН-2 С/Х;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32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ЖАТКИ САМОХОДНЫЕ;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32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ЗЕРНОУБОРОЧНЫЕ КОМБАЙНЫ;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32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КОЛЕСНЫЕ ТРАКТОРЫ, САМОХОДНЫЕ ШАССИ И МОБИЛЬНЫЕ ЭНЕРГЕТИЧЕСКИЕ СРЕДСТВА;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32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КОРМОУБОРОЧНЫЕ КОМБАЙНЫ;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32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АВТОМОБИЛИ-МАСТЕРСКИЕ ПО РЕМОНТУ И ТЕХНИЧЕСКОМУ ОБСЛУЖИВАНИЮ СЕЛЬСКОХОЗЯЙСТВЕННЫХ МАШИН; 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32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САМОХОДНЫЕ КОСИЛКИ; 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32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СТОГООБРАЗОВАТЕЛИ;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32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☻</a:t>
            </a: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УБОРОЧНЫЕ КОМБАЙНЫ (ПО СБОРУ КОРНЕПЛОДОВ, КАРТОФЕЛЯ, ТОМАТОВ, ЗЕЛЕНОГО ГОРОШКА, ХЛОПКА И ДРУГОЙ СЕЛЬСКОХОЗЯЙСТВЕННОЙ ПРОДУКЦИИ); 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8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0247"/>
            <a:ext cx="12068908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ГОСУДАРСТВЕННЫЕ УЧРЕЖДЕНИЯ;</a:t>
            </a: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4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УЧАСТНИКИ ВЕЛИКОЙ ОТЕЧЕСТВЕННОЙ ВОЙНЫ И ПРИРАВНЕННЫЕ К НИМ ЛИЦА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ЛИЦА, НАГРАЖДЕННЫЕ ОРДЕНАМИ И МЕДАЛЯМИ БЫВШЕГО СОЮЗА ССР ЗА САМООТВЕРЖЕННЫЙ ТРУД И БЕЗУПРЕЧНУЮ ВОИНСКУЮ СЛУЖБУ В ТЫЛУ В ГОДЫ ВЕЛИКОЙ ОТЕЧЕСТВЕННОЙ ВОЙНЫ, А ТАКЖЕ ЛИЦА, ПРОРАБОТАВШИЕ (ПРОСЛУЖИВШИЕ) НЕ МЕНЕЕ ШЕСТИ МЕСЯЦЕВ С 22 ИЮНЯ 1941 ГОДА ПО 9 МАЯ 1945 ГОДА И НЕ НАГРАЖДЕННЫЕ ОРДЕНАМИ И МЕДАЛЯМИ БЫВШЕГО СОЮЗА ССР ЗА САМООТВЕРЖЕННЫЙ ТРУД И БЕЗУПРЕЧНУЮ ВОИНСКУЮ СЛУЖБУ В ТЫЛУ В ГОДЫ ВЕЛИКОЙ ОТЕЧЕСТВЕННОЙ ВОЙНЫ, - ПО ОДНОМУ АВТОТРАНСПОРТНОМУ СРЕДСТВУ, ЯВЛЯЮЩЕМУСЯ ОБЪЕКТОМ ОБЛОЖЕНИЯ НАЛОГОМ;</a:t>
            </a:r>
          </a:p>
          <a:p>
            <a:pPr indent="254000" algn="just">
              <a:spcAft>
                <a:spcPts val="0"/>
              </a:spcAft>
            </a:pP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ИНВАЛИДЫ ПО ИМЕЮЩИМСЯ В СОБСТВЕННОСТИ МОТОКОЛЯСКАМ И АВТОМОБИЛЯМ - ПО ОДНОМУ АВТОТРАНСПОРТНОМУ СРЕДСТВУ, ЯВЛЯЮЩЕМУСЯ ОБЪЕКТОМ ОБЛОЖЕНИЯ НАЛОГОМ; 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ГОДА.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23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6)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ГЕРОИ СОВЕТСКОГО СОЮЗА И ГЕРОИ СОЦИАЛИСТИЧЕСКОГО ТРУДА, ЛИЦА, УДОСТОЕННЫЕ ЗВАНИЙ «ХАЛЫҚ ҚАҺАРМАНЫ», «ҚАЗАҚСТАННЫҢ ЕҢБЕК EPI», НАГРАЖДЕННЫЕ ОРДЕНОМ СЛАВЫ ТРЕХ СТЕПЕНЕЙ И ОРДЕНОМ «ОТАН», МНОГОДЕТНЫЕ МАТЕРИ, УДОСТОЕННЫЕ ЗВАНИЯ «МАТЬ-ГЕРОИНЯ», НАГРАЖДЕННЫЕ ПОДВЕСКАМИ «АЛТЫН АЛҚА», «КҮМIС АЛҚА», - ПО ОДНОМУ АВТОТРАНСПОРТНОМУ СРЕДСТВУ, ЯВЛЯЮЩЕМУСЯ ОБЪЕКТОМ ОБЛОЖЕНИЯ НАЛОГОМ;</a:t>
            </a:r>
          </a:p>
          <a:p>
            <a:pPr indent="254000" algn="just">
              <a:spcAft>
                <a:spcPts val="0"/>
              </a:spcAft>
            </a:pP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7)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ФИЗИЧЕСКИЕ ЛИЦА - ПО ГРУЗОВЫМ АВТОМОБИЛЯМ СО СРОКОМ ЭКСПЛУАТАЦИИ БОЛЕЕ СЕМИ ЛЕТ, ПОЛУЧЕННЫМ В КАЧЕСТВЕ ПАЯ В РЕЗУЛЬТАТЕ ВЫХОДА ИЗ СЕЛЬСКОХОЗЯЙСТВЕННОГО ФОРМИРОВАНИЯ.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НОРМА,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ПРЕДУСМОТРЕННАЯ ПОДПУНКТАМИ 4) - 6) ПУНКТА 3 НАСТОЯЩЕЙ СТАТЬИ, НЕ ПРИМЕНЯЕТСЯ В ОТНОШЕНИИ ЛИЦ, УКАЗАННЫХ В ДАННЫХ ПОДПУНКТАХ, В СЛУЧАЯХ, ЕСЛИ ТАКИМИ АВТОТРАНСПОРТНЫМИ СРЕДСТВАМИ ЯВЛЯЮТСЯ ЛЕГКОВЫЕ АВТОМОБИЛИ С ОБЪЕМОМ ДВИГАТЕЛЯ СВЫШЕ 4000 КУБИЧЕСКИХ САНТИМЕТРОВ, РЕГИСТРАЦИЯ (ПЕРЕРЕГИСТРАЦИЯ) КОТОРЫХ В УПОЛНОМОЧЕННОМ ОРГАНЕ ПРОИЗВЕДЕНА ПОСЛЕ 31 ДЕКАБРЯ 2013 ГОДА.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30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093" y="753228"/>
            <a:ext cx="10171090" cy="1080938"/>
          </a:xfrm>
        </p:spPr>
        <p:txBody>
          <a:bodyPr/>
          <a:lstStyle/>
          <a:p>
            <a:r>
              <a:rPr lang="ru-RU" b="1" dirty="0" smtClean="0"/>
              <a:t>СТАТЬЯ 366. ОБЪЕКТЫ НАЛОГООБЛОЖЕНИЯ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540786"/>
            <a:ext cx="1219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0"/>
              </a:spcAft>
              <a:buAutoNum type="arabicPeriod"/>
            </a:pP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ОБЪЕКТАМИ НАЛОГООБЛОЖЕНИЯ ЯВЛЯЮТСЯ ТРАНСПОРТНЫЕ СРЕДСТВА, ЗА ИСКЛЮЧЕНИЕМ ПРИЦЕПОВ, ПОДЛЕЖАЩИЕ ГОСУДАРСТВЕННОЙ РЕГИСТРАЦИИ И (ИЛИ) СОСТОЯЩИЕ НА УЧЕТЕ В РЕСПУБЛИКЕ КАЗАХСТАН.</a:t>
            </a:r>
          </a:p>
          <a:p>
            <a:pPr marL="457200" indent="-457200" algn="just">
              <a:spcAft>
                <a:spcPts val="0"/>
              </a:spcAft>
              <a:buAutoNum type="arabicPeriod"/>
            </a:pP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ЯВЛЯЮТСЯ ОБЪЕКТАМИ НАЛОГООБЛОЖЕНИЯ: 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КАРЬЕРНЫЕ АВТОСАМОСВАЛЫ ГРУЗОПОДЪЕМНОСТЬЮ 40 ТОНН И ВЫШЕ; 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СПЕЦИАЛИЗИРОВАННЫЕ МЕДИЦИНСКИЕ ТРАНСПОРТНЫЕ СРЕДСТВА;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50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0" indent="-508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367. НАЛОГОВЫЕ СТАВКИ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ЕСЛИ ИНОЕ НЕ УСТАНОВЛЕНО НАСТОЯЩЕЙ СТАТЬЕЙ, ИСЧИСЛЕНИЕ НАЛОГА ПРОИЗВОДИТСЯ ПО СЛЕДУЮЩИМ СТАВКАМ, УСТАНОВЛЕННЫМ В </a:t>
            </a:r>
            <a:r>
              <a:rPr lang="ru-RU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МЕСЯЧНЫХ РАСЧЕТНЫХ ПОКАЗАТЕЛЯХ</a:t>
            </a:r>
            <a:r>
              <a:rPr lang="ru-RU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847898"/>
              </p:ext>
            </p:extLst>
          </p:nvPr>
        </p:nvGraphicFramePr>
        <p:xfrm>
          <a:off x="0" y="1015064"/>
          <a:ext cx="12192000" cy="58429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976"/>
                <a:gridCol w="8266769"/>
                <a:gridCol w="3132255"/>
              </a:tblGrid>
              <a:tr h="461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№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п/п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Объект налогообложения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Налоговая ставка (месячный расчетный показатель)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row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1.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Легковые автомобили с объемом двигателя (куб. см):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до 1 100 включительно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свыше 1 100 до 1 500 включительно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свыше 1 500 до 2 000 включительно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свыше 2 000 до 2 500 включительно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свыше 2 500 до 3 000 включительно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свыше 3 000 до 4 000 включительно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15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свыше 4 000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117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2.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Грузовые, специальные автомобили грузоподъемностью (без учета прицепов):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до 1 тонны включительно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свыше 1 тонны до 1,5 тонны включительно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свыше 1,5 до 5 тонн включительно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свыше 5 тонн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701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Тракторы, самоходные сельскохозяйственные, мелиоративные и дорожно-строительные машины и механизмы, специальные машины повышенной проходимости и другие автотранспортные средства, не предназначенные для движения по автомобильным дорогам общего пользования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4.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Автобусы: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до 12 посадочных мест включительно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свыше 12 до 25 посадочных мест включительно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14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свыше 25 посадочных мест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5.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Мотоциклы, мотороллеры, мотосани, маломерные суда, мощность двигателя которых: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bg1"/>
                          </a:solidFill>
                          <a:effectLst/>
                        </a:rPr>
                        <a:t>до 55 кВт включительно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  <a:tr h="222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свыше 55 кВт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137" marR="1313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685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7338"/>
            <a:ext cx="105331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ЛЕГКОВЫХ АВТОМОБИЛЕЙ С ОБЪЕМОМ ДВИГАТЕЛЯ СВЫШЕ 3000 КУБИЧЕСКИХ САНТИМЕТРОВ, ПРОИЗВЕДЕННЫХ (ИЗГОТОВЛЕННЫХ ИЛИ СОБРАННЫХ) В РЕСПУБЛИКЕ КАЗАХСТАН ПОСЛЕ 31 ДЕКАБРЯ 2013 ГОДА ИЛИ ВВЕЗЕННЫХ НА ТЕРРИТОРИЮ РЕСПУБЛИКИ КАЗАХСТАН ПОСЛЕ 31 ДЕКАБРЯ 2013 ГОДА, ИСЧИСЛЕНИЕ НАЛОГА ПРОИЗВОДИТСЯ ПО СЛЕДУЮЩИМ СТАВКАМ, УСТАНОВЛЕННЫМ В МЕСЯЧНЫХ РАСЧЕТНЫХ ПОКАЗАТЕЛЯХ: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840248"/>
              </p:ext>
            </p:extLst>
          </p:nvPr>
        </p:nvGraphicFramePr>
        <p:xfrm>
          <a:off x="0" y="2084705"/>
          <a:ext cx="12192000" cy="4773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0632"/>
                <a:gridCol w="7438292"/>
                <a:gridCol w="4103076"/>
              </a:tblGrid>
              <a:tr h="1256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№ п/п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Объект налогообложения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Налоговая ставка (месячный расчетный показатель)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</a:tr>
              <a:tr h="3846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</a:tr>
              <a:tr h="797333"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1.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Легковые автомобили с объемом двигателя (куб. см):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</a:tr>
              <a:tr h="3846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свыше 3 000 до 3 200 включительно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35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</a:tr>
              <a:tr h="3846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свыше 3 200 до 3 500 включительно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46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</a:tr>
              <a:tr h="3846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свыше 3 500 до 4 000 включительно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66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</a:tr>
              <a:tr h="3846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свыше 4 000 до 5 000 включительно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130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</a:tr>
              <a:tr h="3846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свыше 5 000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200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18" marR="2001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549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61</TotalTime>
  <Words>1449</Words>
  <Application>Microsoft Office PowerPoint</Application>
  <PresentationFormat>Широкоэкранный</PresentationFormat>
  <Paragraphs>142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Times New Roman</vt:lpstr>
      <vt:lpstr>Trebuchet MS</vt:lpstr>
      <vt:lpstr>Берлин</vt:lpstr>
      <vt:lpstr>НАЛОГ НА ТРАНСПОРТНЫЕ УСЛУГИ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СТАТЬЯ 366. ОБЪЕКТЫ НАЛОГООБЛОЖЕНИЯ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НАЛОГ НА ТРАНСПОРТНЫЕ УСЛУГИ</dc:title>
  <dc:creator>Тулеген</dc:creator>
  <cp:lastModifiedBy>Тулеген</cp:lastModifiedBy>
  <cp:revision>8</cp:revision>
  <dcterms:created xsi:type="dcterms:W3CDTF">2014-03-02T08:44:25Z</dcterms:created>
  <dcterms:modified xsi:type="dcterms:W3CDTF">2014-03-02T16:54:05Z</dcterms:modified>
</cp:coreProperties>
</file>