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00"/>
    <a:srgbClr val="660033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40624-9741-43AC-84C8-2AA937C22C87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A967-F0DD-4904-8536-24ABABF520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40624-9741-43AC-84C8-2AA937C22C87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A967-F0DD-4904-8536-24ABABF520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40624-9741-43AC-84C8-2AA937C22C87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A967-F0DD-4904-8536-24ABABF52066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40624-9741-43AC-84C8-2AA937C22C87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A967-F0DD-4904-8536-24ABABF5206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40624-9741-43AC-84C8-2AA937C22C87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A967-F0DD-4904-8536-24ABABF520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40624-9741-43AC-84C8-2AA937C22C87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A967-F0DD-4904-8536-24ABABF5206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40624-9741-43AC-84C8-2AA937C22C87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A967-F0DD-4904-8536-24ABABF520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40624-9741-43AC-84C8-2AA937C22C87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A967-F0DD-4904-8536-24ABABF520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40624-9741-43AC-84C8-2AA937C22C87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A967-F0DD-4904-8536-24ABABF520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40624-9741-43AC-84C8-2AA937C22C87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A967-F0DD-4904-8536-24ABABF52066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40624-9741-43AC-84C8-2AA937C22C87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A967-F0DD-4904-8536-24ABABF5206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DD40624-9741-43AC-84C8-2AA937C22C87}" type="datetimeFigureOut">
              <a:rPr lang="ru-RU" smtClean="0"/>
              <a:t>04.04.2012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2C1BA967-F0DD-4904-8536-24ABABF5206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99" y="450273"/>
            <a:ext cx="7859216" cy="548680"/>
          </a:xfrm>
        </p:spPr>
        <p:txBody>
          <a:bodyPr>
            <a:normAutofit fontScale="90000"/>
          </a:bodyPr>
          <a:lstStyle/>
          <a:p>
            <a:pPr lvl="0"/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haroni" pitchFamily="2" charset="-79"/>
              </a:rPr>
              <a:t>           Рисунок 1. Структура капитала предприятия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47664" y="929556"/>
            <a:ext cx="6192687" cy="118245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ln>
                  <a:noFill/>
                </a:ln>
                <a:solidFill>
                  <a:srgbClr val="990033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КАПИТАЛ ПРЕДПРИЯТИЯ</a:t>
            </a:r>
            <a:endParaRPr lang="ru-RU" sz="1200" dirty="0">
              <a:solidFill>
                <a:srgbClr val="990033"/>
              </a:solidFill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ln>
                  <a:noFill/>
                </a:ln>
                <a:solidFill>
                  <a:srgbClr val="990033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(ПРОИЗВОДСТВЕННЫЕ ФОНДЫ)</a:t>
            </a:r>
            <a:endParaRPr lang="ru-RU" sz="1200" dirty="0">
              <a:solidFill>
                <a:srgbClr val="990033"/>
              </a:solidFill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>
                <a:ln>
                  <a:noFill/>
                </a:ln>
                <a:solidFill>
                  <a:srgbClr val="990033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 </a:t>
            </a:r>
            <a:endParaRPr lang="ru-RU" sz="1200" dirty="0">
              <a:solidFill>
                <a:srgbClr val="990033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04176" y="3493770"/>
            <a:ext cx="3133725" cy="15240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600" b="1" cap="all" dirty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reflection blurRad="12700" stA="28000" endPos="45000" dist="1003" dir="5400000" sy="-100000" algn="bl"/>
                </a:effectLst>
                <a:latin typeface="Times New Roman"/>
                <a:ea typeface="Times New Roman"/>
              </a:rPr>
              <a:t>ОСНОВНОЙ КАПИТАЛ</a:t>
            </a:r>
            <a:endParaRPr lang="ru-RU" sz="1200" dirty="0"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600" b="1" cap="all" dirty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reflection blurRad="12700" stA="28000" endPos="45000" dist="1003" dir="5400000" sy="-100000" algn="bl"/>
                </a:effectLst>
                <a:latin typeface="Times New Roman"/>
                <a:ea typeface="Times New Roman"/>
              </a:rPr>
              <a:t>(ОСНОВНЫЕ ПРОИЗВОДСТВЕННЫЕ ФОНДЫ)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96136" y="3529907"/>
            <a:ext cx="2095500" cy="84772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600" b="1" cap="all" dirty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reflection blurRad="12700" stA="28000" endPos="45000" dist="1003" dir="5400000" sy="-100000" algn="bl"/>
                </a:effectLst>
                <a:latin typeface="Times New Roman"/>
                <a:ea typeface="Times New Roman"/>
              </a:rPr>
              <a:t>ОБОРОТНЫЙ КАПИТАЛ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26929" y="5390515"/>
            <a:ext cx="2105025" cy="100965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600" b="1" cap="all" dirty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reflection blurRad="12700" stA="28000" endPos="45000" dist="1003" dir="5400000" sy="-100000" algn="bl"/>
                </a:effectLst>
                <a:latin typeface="Times New Roman"/>
                <a:ea typeface="Times New Roman"/>
              </a:rPr>
              <a:t>ФОНДЫ ОБРАЩЕНИЯ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11836" y="5369367"/>
            <a:ext cx="3105150" cy="112395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600" b="1" cap="all" dirty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reflection blurRad="12700" stA="28000" endPos="45000" dist="1003" dir="5400000" sy="-100000" algn="bl"/>
                </a:effectLst>
                <a:latin typeface="Times New Roman"/>
                <a:ea typeface="Times New Roman"/>
              </a:rPr>
              <a:t>ОБОРОТНЫЕ ПРОИЗВОДСТВЕННЫЕ ФОНДЫ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1971040" y="2152304"/>
            <a:ext cx="440720" cy="1341466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6548611" y="2159404"/>
            <a:ext cx="530830" cy="1334366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flipH="1">
            <a:off x="4140717" y="2823037"/>
            <a:ext cx="431283" cy="2548678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" name="Стрелка влево 10"/>
          <p:cNvSpPr/>
          <p:nvPr/>
        </p:nvSpPr>
        <p:spPr>
          <a:xfrm>
            <a:off x="4212724" y="2504150"/>
            <a:ext cx="2477692" cy="492802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690416" y="4423756"/>
            <a:ext cx="473872" cy="99060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666750" algn="l"/>
                <a:tab pos="3060700" algn="ctr"/>
              </a:tabLst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 flipV="1">
            <a:off x="0" y="1055921"/>
            <a:ext cx="1115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666750" algn="l"/>
                <a:tab pos="3060700" algn="ctr"/>
              </a:tabLst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01437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60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Показатели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характеризующие эффективность использования ОПФ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 </a:t>
            </a:r>
          </a:p>
          <a:p>
            <a:pPr algn="just"/>
            <a:r>
              <a:rPr lang="ru-RU" sz="2200" b="1" dirty="0" smtClean="0"/>
              <a:t>	Коэффициент </a:t>
            </a:r>
            <a:r>
              <a:rPr lang="ru-RU" sz="2200" b="1" dirty="0"/>
              <a:t>экстенсивного использования </a:t>
            </a:r>
            <a:r>
              <a:rPr lang="ru-RU" sz="2200" b="1" dirty="0" err="1"/>
              <a:t>Кэкс</a:t>
            </a:r>
            <a:r>
              <a:rPr lang="ru-RU" sz="2200" b="1" dirty="0"/>
              <a:t>. –характеризует использование ОПФ по времени с учетом календарного </a:t>
            </a:r>
            <a:r>
              <a:rPr lang="ru-RU" sz="2200" b="1" dirty="0" err="1"/>
              <a:t>Тк</a:t>
            </a:r>
            <a:r>
              <a:rPr lang="ru-RU" sz="2200" b="1" dirty="0"/>
              <a:t>; режимного </a:t>
            </a:r>
            <a:r>
              <a:rPr lang="ru-RU" sz="2200" b="1" dirty="0" err="1"/>
              <a:t>Тр</a:t>
            </a:r>
            <a:r>
              <a:rPr lang="ru-RU" sz="2200" b="1" dirty="0"/>
              <a:t> и планового </a:t>
            </a:r>
            <a:r>
              <a:rPr lang="ru-RU" sz="2200" b="1" dirty="0" err="1"/>
              <a:t>Тпл</a:t>
            </a:r>
            <a:r>
              <a:rPr lang="ru-RU" sz="2200" b="1" dirty="0"/>
              <a:t> фондов времени:</a:t>
            </a:r>
          </a:p>
          <a:p>
            <a:pPr algn="just"/>
            <a:r>
              <a:rPr lang="ru-RU" sz="2200" b="1" dirty="0"/>
              <a:t> </a:t>
            </a:r>
          </a:p>
          <a:p>
            <a:pPr algn="ctr"/>
            <a:r>
              <a:rPr lang="ru-RU" sz="2400" b="1" i="1" dirty="0" err="1"/>
              <a:t>Тэкс</a:t>
            </a:r>
            <a:r>
              <a:rPr lang="ru-RU" sz="2400" b="1" i="1" dirty="0"/>
              <a:t>. = </a:t>
            </a:r>
            <a:r>
              <a:rPr lang="ru-RU" sz="2400" b="1" i="1" dirty="0" err="1"/>
              <a:t>Тф</a:t>
            </a:r>
            <a:r>
              <a:rPr lang="ru-RU" sz="2400" b="1" i="1" dirty="0"/>
              <a:t>/</a:t>
            </a:r>
            <a:r>
              <a:rPr lang="ru-RU" sz="2400" b="1" i="1" dirty="0" err="1"/>
              <a:t>Тк</a:t>
            </a:r>
            <a:r>
              <a:rPr lang="ru-RU" sz="2400" b="1" i="1" dirty="0"/>
              <a:t> ;    </a:t>
            </a:r>
            <a:r>
              <a:rPr lang="ru-RU" sz="2400" b="1" i="1" dirty="0" err="1" smtClean="0"/>
              <a:t>Тэкс</a:t>
            </a:r>
            <a:r>
              <a:rPr lang="ru-RU" sz="2400" b="1" i="1" dirty="0"/>
              <a:t>. = </a:t>
            </a:r>
            <a:r>
              <a:rPr lang="ru-RU" sz="2400" b="1" i="1" dirty="0" err="1"/>
              <a:t>Тф</a:t>
            </a:r>
            <a:r>
              <a:rPr lang="ru-RU" sz="2400" b="1" i="1" dirty="0"/>
              <a:t>/</a:t>
            </a:r>
            <a:r>
              <a:rPr lang="ru-RU" sz="2400" b="1" i="1" dirty="0" err="1"/>
              <a:t>Тр</a:t>
            </a:r>
            <a:r>
              <a:rPr lang="ru-RU" sz="2400" b="1" i="1" dirty="0"/>
              <a:t> ;     </a:t>
            </a:r>
            <a:r>
              <a:rPr lang="ru-RU" sz="2400" b="1" i="1" dirty="0" err="1" smtClean="0"/>
              <a:t>Тэкс.к</a:t>
            </a:r>
            <a:r>
              <a:rPr lang="ru-RU" sz="2400" b="1" i="1" dirty="0" smtClean="0"/>
              <a:t> </a:t>
            </a:r>
            <a:r>
              <a:rPr lang="ru-RU" sz="2400" b="1" i="1" dirty="0"/>
              <a:t>= </a:t>
            </a:r>
            <a:r>
              <a:rPr lang="ru-RU" sz="2400" b="1" i="1" dirty="0" err="1"/>
              <a:t>Тф</a:t>
            </a:r>
            <a:r>
              <a:rPr lang="ru-RU" sz="2400" b="1" i="1" dirty="0"/>
              <a:t>/</a:t>
            </a:r>
            <a:r>
              <a:rPr lang="ru-RU" sz="2400" b="1" i="1" dirty="0" err="1"/>
              <a:t>Тпл</a:t>
            </a:r>
            <a:r>
              <a:rPr lang="ru-RU" sz="2400" b="1" i="1" dirty="0"/>
              <a:t>;</a:t>
            </a:r>
            <a:endParaRPr lang="ru-RU" sz="2400" b="1" dirty="0"/>
          </a:p>
          <a:p>
            <a:pPr algn="just"/>
            <a:r>
              <a:rPr lang="ru-RU" sz="2200" b="1" dirty="0"/>
              <a:t>где,  </a:t>
            </a:r>
            <a:r>
              <a:rPr lang="ru-RU" sz="2200" b="1" i="1" dirty="0" err="1"/>
              <a:t>Тф</a:t>
            </a:r>
            <a:r>
              <a:rPr lang="ru-RU" sz="2200" b="1" dirty="0"/>
              <a:t> -  фактическое время отработанное ОПФ (час.).</a:t>
            </a:r>
          </a:p>
          <a:p>
            <a:pPr algn="just"/>
            <a:r>
              <a:rPr lang="ru-RU" sz="2200" b="1" i="1" dirty="0"/>
              <a:t> </a:t>
            </a:r>
            <a:endParaRPr lang="ru-RU" sz="2200" b="1" dirty="0"/>
          </a:p>
          <a:p>
            <a:pPr algn="just"/>
            <a:r>
              <a:rPr lang="ru-RU" sz="2200" b="1" dirty="0" smtClean="0"/>
              <a:t>	Коэффициент </a:t>
            </a:r>
            <a:r>
              <a:rPr lang="ru-RU" sz="2200" b="1" dirty="0"/>
              <a:t>интенсивного использования </a:t>
            </a:r>
            <a:r>
              <a:rPr lang="ru-RU" sz="2200" b="1" dirty="0" err="1"/>
              <a:t>Кинт</a:t>
            </a:r>
            <a:r>
              <a:rPr lang="ru-RU" sz="2200" b="1" dirty="0"/>
              <a:t>. – характеризует использование ОПФ по выработке в единицу времени:</a:t>
            </a:r>
          </a:p>
          <a:p>
            <a:pPr algn="just"/>
            <a:r>
              <a:rPr lang="ru-RU" sz="2200" b="1" dirty="0"/>
              <a:t> </a:t>
            </a:r>
          </a:p>
          <a:p>
            <a:pPr algn="ctr"/>
            <a:r>
              <a:rPr lang="ru-RU" sz="2400" b="1" i="1" dirty="0" err="1"/>
              <a:t>Кинт</a:t>
            </a:r>
            <a:r>
              <a:rPr lang="ru-RU" sz="2400" b="1" i="1" dirty="0"/>
              <a:t>. = </a:t>
            </a:r>
            <a:r>
              <a:rPr lang="en-US" sz="2400" b="1" i="1" dirty="0"/>
              <a:t>W</a:t>
            </a:r>
            <a:r>
              <a:rPr lang="ru-RU" sz="2400" b="1" i="1" dirty="0"/>
              <a:t>ф/</a:t>
            </a:r>
            <a:r>
              <a:rPr lang="en-US" sz="2400" b="1" i="1" dirty="0"/>
              <a:t>W</a:t>
            </a:r>
            <a:r>
              <a:rPr lang="ru-RU" sz="2400" b="1" i="1" dirty="0" err="1"/>
              <a:t>пл</a:t>
            </a:r>
            <a:r>
              <a:rPr lang="ru-RU" sz="2400" b="1" i="1" dirty="0"/>
              <a:t> ;     </a:t>
            </a:r>
            <a:r>
              <a:rPr lang="ru-RU" sz="2400" b="1" i="1" dirty="0" err="1"/>
              <a:t>Кинт</a:t>
            </a:r>
            <a:r>
              <a:rPr lang="ru-RU" sz="2400" b="1" i="1" dirty="0"/>
              <a:t>.</a:t>
            </a:r>
            <a:r>
              <a:rPr lang="en-US" sz="2400" b="1" i="1" dirty="0"/>
              <a:t>max</a:t>
            </a:r>
            <a:r>
              <a:rPr lang="ru-RU" sz="2400" b="1" i="1" dirty="0"/>
              <a:t> = </a:t>
            </a:r>
            <a:r>
              <a:rPr lang="en-US" sz="2400" b="1" i="1" dirty="0"/>
              <a:t>W</a:t>
            </a:r>
            <a:r>
              <a:rPr lang="ru-RU" sz="2400" b="1" i="1" dirty="0"/>
              <a:t>ф/</a:t>
            </a:r>
            <a:r>
              <a:rPr lang="en-US" sz="2400" b="1" i="1" dirty="0" err="1"/>
              <a:t>Wmax</a:t>
            </a:r>
            <a:r>
              <a:rPr lang="ru-RU" sz="2400" b="1" i="1" dirty="0"/>
              <a:t> ; </a:t>
            </a:r>
            <a:endParaRPr lang="ru-RU" sz="2400" b="1" dirty="0"/>
          </a:p>
          <a:p>
            <a:pPr algn="just"/>
            <a:r>
              <a:rPr lang="ru-RU" sz="2200" b="1" dirty="0"/>
              <a:t>где, </a:t>
            </a:r>
            <a:r>
              <a:rPr lang="en-US" sz="2200" b="1" i="1" dirty="0"/>
              <a:t>W</a:t>
            </a:r>
            <a:r>
              <a:rPr lang="ru-RU" sz="2200" b="1" i="1" dirty="0"/>
              <a:t>ф, </a:t>
            </a:r>
            <a:r>
              <a:rPr lang="en-US" sz="2200" b="1" i="1" dirty="0"/>
              <a:t>W</a:t>
            </a:r>
            <a:r>
              <a:rPr lang="ru-RU" sz="2200" b="1" i="1" dirty="0" err="1"/>
              <a:t>пл</a:t>
            </a:r>
            <a:r>
              <a:rPr lang="ru-RU" sz="2200" b="1" i="1" dirty="0"/>
              <a:t>, </a:t>
            </a:r>
            <a:r>
              <a:rPr lang="en-US" sz="2200" b="1" i="1" dirty="0" err="1"/>
              <a:t>Wmax</a:t>
            </a:r>
            <a:r>
              <a:rPr lang="en-US" sz="2200" b="1" i="1" dirty="0"/>
              <a:t> </a:t>
            </a:r>
            <a:r>
              <a:rPr lang="ru-RU" sz="2200" b="1" i="1" dirty="0"/>
              <a:t>– </a:t>
            </a:r>
            <a:r>
              <a:rPr lang="ru-RU" sz="2200" b="1" dirty="0"/>
              <a:t>фактическая, плановая, максимально  возможная   выработка</a:t>
            </a:r>
            <a:r>
              <a:rPr lang="ru-RU" sz="2200" b="1" dirty="0" smtClean="0"/>
              <a:t>.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2924872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640960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smtClean="0">
                <a:solidFill>
                  <a:srgbClr val="002060"/>
                </a:solidFill>
              </a:rPr>
              <a:t>	Коэффициент </a:t>
            </a:r>
            <a:r>
              <a:rPr lang="ru-RU" sz="2200" b="1" dirty="0">
                <a:solidFill>
                  <a:srgbClr val="002060"/>
                </a:solidFill>
              </a:rPr>
              <a:t>интегральной загрузки </a:t>
            </a:r>
            <a:r>
              <a:rPr lang="ru-RU" sz="2200" b="1" dirty="0" err="1">
                <a:solidFill>
                  <a:srgbClr val="002060"/>
                </a:solidFill>
              </a:rPr>
              <a:t>Ки.з</a:t>
            </a:r>
            <a:r>
              <a:rPr lang="ru-RU" sz="2200" b="1" dirty="0">
                <a:solidFill>
                  <a:srgbClr val="002060"/>
                </a:solidFill>
              </a:rPr>
              <a:t>. – характеризует степень использования ОПФ во времени с учетом выработки:</a:t>
            </a:r>
          </a:p>
          <a:p>
            <a:pPr algn="just"/>
            <a:r>
              <a:rPr lang="ru-RU" sz="2200" b="1" i="1" dirty="0">
                <a:solidFill>
                  <a:srgbClr val="002060"/>
                </a:solidFill>
              </a:rPr>
              <a:t> </a:t>
            </a:r>
            <a:endParaRPr lang="ru-RU" sz="2200" b="1" dirty="0">
              <a:solidFill>
                <a:srgbClr val="002060"/>
              </a:solidFill>
            </a:endParaRPr>
          </a:p>
          <a:p>
            <a:pPr algn="ctr"/>
            <a:r>
              <a:rPr lang="ru-RU" sz="2400" b="1" i="1" dirty="0" err="1">
                <a:solidFill>
                  <a:srgbClr val="002060"/>
                </a:solidFill>
              </a:rPr>
              <a:t>Ки.з</a:t>
            </a:r>
            <a:r>
              <a:rPr lang="ru-RU" sz="2400" b="1" i="1" dirty="0">
                <a:solidFill>
                  <a:srgbClr val="002060"/>
                </a:solidFill>
              </a:rPr>
              <a:t>. = </a:t>
            </a:r>
            <a:r>
              <a:rPr lang="ru-RU" sz="2400" b="1" i="1" dirty="0" err="1">
                <a:solidFill>
                  <a:srgbClr val="002060"/>
                </a:solidFill>
              </a:rPr>
              <a:t>Кэкс</a:t>
            </a:r>
            <a:r>
              <a:rPr lang="ru-RU" sz="2400" b="1" i="1" dirty="0">
                <a:solidFill>
                  <a:srgbClr val="002060"/>
                </a:solidFill>
              </a:rPr>
              <a:t>. * </a:t>
            </a:r>
            <a:r>
              <a:rPr lang="ru-RU" sz="2400" b="1" i="1" dirty="0" err="1">
                <a:solidFill>
                  <a:srgbClr val="002060"/>
                </a:solidFill>
              </a:rPr>
              <a:t>Кинт</a:t>
            </a:r>
            <a:r>
              <a:rPr lang="ru-RU" sz="2400" b="1" i="1" dirty="0" smtClean="0">
                <a:solidFill>
                  <a:srgbClr val="002060"/>
                </a:solidFill>
              </a:rPr>
              <a:t>.;</a:t>
            </a:r>
          </a:p>
          <a:p>
            <a:pPr algn="ctr"/>
            <a:endParaRPr lang="ru-RU" sz="2400" b="1" dirty="0">
              <a:solidFill>
                <a:srgbClr val="002060"/>
              </a:solidFill>
            </a:endParaRP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      </a:t>
            </a:r>
            <a:r>
              <a:rPr lang="ru-RU" sz="2200" b="1" dirty="0" smtClean="0">
                <a:solidFill>
                  <a:srgbClr val="002060"/>
                </a:solidFill>
              </a:rPr>
              <a:t>	Он </a:t>
            </a:r>
            <a:r>
              <a:rPr lang="ru-RU" sz="2200" b="1" dirty="0">
                <a:solidFill>
                  <a:srgbClr val="002060"/>
                </a:solidFill>
              </a:rPr>
              <a:t>определяется для характеристики эффективности использования подвижного состава автомобильного транспорта</a:t>
            </a:r>
            <a:r>
              <a:rPr lang="ru-RU" sz="2200" b="1" dirty="0" smtClean="0">
                <a:solidFill>
                  <a:srgbClr val="002060"/>
                </a:solidFill>
              </a:rPr>
              <a:t>.</a:t>
            </a:r>
          </a:p>
          <a:p>
            <a:pPr algn="just"/>
            <a:endParaRPr lang="ru-RU" sz="2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>
                <a:solidFill>
                  <a:srgbClr val="FF0000"/>
                </a:solidFill>
              </a:rPr>
              <a:t>Резервы улучшения использования 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основных </a:t>
            </a:r>
            <a:r>
              <a:rPr lang="ru-RU" sz="3200" b="1" dirty="0">
                <a:solidFill>
                  <a:srgbClr val="FF0000"/>
                </a:solidFill>
              </a:rPr>
              <a:t>средств</a:t>
            </a:r>
            <a:endParaRPr lang="ru-RU" sz="3200" dirty="0">
              <a:solidFill>
                <a:srgbClr val="FF0000"/>
              </a:solidFill>
            </a:endParaRPr>
          </a:p>
          <a:p>
            <a:r>
              <a:rPr lang="ru-RU" sz="2400" b="1" dirty="0"/>
              <a:t> </a:t>
            </a:r>
            <a:endParaRPr lang="ru-RU" sz="2400" dirty="0"/>
          </a:p>
          <a:p>
            <a:pPr algn="just"/>
            <a:r>
              <a:rPr lang="ru-RU" sz="2400" b="1" dirty="0">
                <a:solidFill>
                  <a:srgbClr val="002060"/>
                </a:solidFill>
              </a:rPr>
              <a:t>      Резервы роста капиталоотдачи связаны с мобилизацией как экс­тенсивных факторов — увеличение времени полезного использова­ния машин, так и интенсивных факторов — повышение производи­тельности оборудования в единицу времени. Главным фактором по­вышения эффективности использования основных средств является их обновление и техническое совершенствование. </a:t>
            </a:r>
            <a:endParaRPr lang="ru-RU" sz="2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86898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568952" cy="689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smtClean="0">
                <a:solidFill>
                  <a:srgbClr val="002060"/>
                </a:solidFill>
              </a:rPr>
              <a:t>	Внедрение дости­жений НТП повышает уровень механизации и автоматизации про­изводства, производительность труда рабочих, способствует эконо­мии материальных затрат, повышает культуру и безопасность произ­водства.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	</a:t>
            </a:r>
            <a:r>
              <a:rPr lang="ru-RU" sz="2200" b="1" dirty="0" smtClean="0">
                <a:solidFill>
                  <a:srgbClr val="002060"/>
                </a:solidFill>
              </a:rPr>
              <a:t>Значительные </a:t>
            </a:r>
            <a:r>
              <a:rPr lang="ru-RU" sz="2200" b="1" dirty="0">
                <a:solidFill>
                  <a:srgbClr val="002060"/>
                </a:solidFill>
              </a:rPr>
              <a:t>резервы находятся в увеличении времени работы машин и механизмов. Основными причинами </a:t>
            </a:r>
            <a:r>
              <a:rPr lang="ru-RU" sz="2200" b="1" dirty="0" err="1">
                <a:solidFill>
                  <a:srgbClr val="002060"/>
                </a:solidFill>
              </a:rPr>
              <a:t>целосменных</a:t>
            </a:r>
            <a:r>
              <a:rPr lang="ru-RU" sz="2200" b="1" dirty="0">
                <a:solidFill>
                  <a:srgbClr val="002060"/>
                </a:solidFill>
              </a:rPr>
              <a:t> и цело-суточных простоев  является ремонт, неисправность и наладка, а также организационные неполадки: отсутствие материа­лов, заготовок, инструмента, энергии и др.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</a:rPr>
              <a:t>	Система </a:t>
            </a:r>
            <a:r>
              <a:rPr lang="ru-RU" sz="2200" b="1" dirty="0">
                <a:solidFill>
                  <a:srgbClr val="002060"/>
                </a:solidFill>
              </a:rPr>
              <a:t>резервов улучшения использования основных средств предприятия может быть представлена следующим </a:t>
            </a:r>
            <a:r>
              <a:rPr lang="ru-RU" sz="2200" b="1" dirty="0" smtClean="0">
                <a:solidFill>
                  <a:srgbClr val="002060"/>
                </a:solidFill>
              </a:rPr>
              <a:t>образом:</a:t>
            </a:r>
            <a:endParaRPr lang="ru-RU" sz="2200" b="1" dirty="0">
              <a:solidFill>
                <a:srgbClr val="002060"/>
              </a:solidFill>
            </a:endParaRPr>
          </a:p>
          <a:p>
            <a:pPr algn="just"/>
            <a:r>
              <a:rPr lang="ru-RU" sz="2200" b="1" dirty="0" smtClean="0">
                <a:solidFill>
                  <a:srgbClr val="002060"/>
                </a:solidFill>
              </a:rPr>
              <a:t>	</a:t>
            </a:r>
          </a:p>
          <a:p>
            <a:pPr algn="just"/>
            <a:r>
              <a:rPr lang="ru-RU" sz="2200" b="1" dirty="0" smtClean="0">
                <a:solidFill>
                  <a:srgbClr val="002060"/>
                </a:solidFill>
              </a:rPr>
              <a:t>1</a:t>
            </a:r>
            <a:r>
              <a:rPr lang="ru-RU" sz="2200" b="1" dirty="0">
                <a:solidFill>
                  <a:srgbClr val="002060"/>
                </a:solidFill>
              </a:rPr>
              <a:t>.  Техническое совершенствование средств труда: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•  техническое перевооружение на базе комплексной автоматиза­ции и гибких производственных систем</a:t>
            </a:r>
            <a:r>
              <a:rPr lang="ru-RU" sz="2200" b="1" dirty="0" smtClean="0">
                <a:solidFill>
                  <a:srgbClr val="002060"/>
                </a:solidFill>
              </a:rPr>
              <a:t>;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•  замена устаревшей техники, модернизация оборудования;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•  ликвидация «узких мест» и диспропорции в производственных мощностях предприятия;</a:t>
            </a:r>
          </a:p>
          <a:p>
            <a:pPr algn="just"/>
            <a:endParaRPr lang="ru-RU" sz="2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354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8376" y="188640"/>
            <a:ext cx="8712968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solidFill>
                  <a:srgbClr val="002060"/>
                </a:solidFill>
              </a:rPr>
              <a:t>•  механизация вспомогательных и обслуживающих производств;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•  внедрение прогрессивной технологии </a:t>
            </a:r>
            <a:r>
              <a:rPr lang="ru-RU" sz="2200" b="1" dirty="0" err="1">
                <a:solidFill>
                  <a:srgbClr val="002060"/>
                </a:solidFill>
              </a:rPr>
              <a:t>спецоснастки</a:t>
            </a:r>
            <a:r>
              <a:rPr lang="ru-RU" sz="2200" b="1" dirty="0">
                <a:solidFill>
                  <a:srgbClr val="002060"/>
                </a:solidFill>
              </a:rPr>
              <a:t>;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•  развитие изобретательства и рационализации.</a:t>
            </a:r>
          </a:p>
          <a:p>
            <a:pPr algn="just"/>
            <a:r>
              <a:rPr lang="ru-RU" sz="2200" b="1" dirty="0" smtClean="0">
                <a:solidFill>
                  <a:srgbClr val="002060"/>
                </a:solidFill>
              </a:rPr>
              <a:t>	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	</a:t>
            </a:r>
            <a:r>
              <a:rPr lang="ru-RU" sz="2200" b="1" dirty="0" smtClean="0">
                <a:solidFill>
                  <a:srgbClr val="002060"/>
                </a:solidFill>
              </a:rPr>
              <a:t>2</a:t>
            </a:r>
            <a:r>
              <a:rPr lang="ru-RU" sz="2200" b="1" dirty="0">
                <a:solidFill>
                  <a:srgbClr val="002060"/>
                </a:solidFill>
              </a:rPr>
              <a:t>.  Увеличение времени работы машин и оборудования: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•  ликвидация бездействующего оборудования (сдача в аренду, ли­зинг, реализация и пр.);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•  сокращение сроков ремонта оборудования;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•  снижение простоев: </a:t>
            </a:r>
            <a:r>
              <a:rPr lang="ru-RU" sz="2200" b="1" dirty="0" err="1">
                <a:solidFill>
                  <a:srgbClr val="002060"/>
                </a:solidFill>
              </a:rPr>
              <a:t>целосменных</a:t>
            </a:r>
            <a:r>
              <a:rPr lang="ru-RU" sz="2200" b="1" dirty="0">
                <a:solidFill>
                  <a:srgbClr val="002060"/>
                </a:solidFill>
              </a:rPr>
              <a:t>, внутрисменных.</a:t>
            </a:r>
          </a:p>
          <a:p>
            <a:pPr algn="just"/>
            <a:endParaRPr lang="ru-RU" sz="22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	</a:t>
            </a:r>
            <a:r>
              <a:rPr lang="ru-RU" sz="2200" b="1" dirty="0" smtClean="0">
                <a:solidFill>
                  <a:srgbClr val="002060"/>
                </a:solidFill>
              </a:rPr>
              <a:t>3</a:t>
            </a:r>
            <a:r>
              <a:rPr lang="ru-RU" sz="2200" b="1" dirty="0">
                <a:solidFill>
                  <a:srgbClr val="002060"/>
                </a:solidFill>
              </a:rPr>
              <a:t>.  Улучшение организации и управления производством: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•  ускорение достижения проектной производительности вновь введенных производственных систем;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•  внедрение научной организации труда и производства;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•  улучшение обеспечения материально-техническими ресурсами;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•  совершенствование управления производством на базе ЭВМ;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• развитие материальных стимулов у работников, способствую­щих повышению эффективности производства.</a:t>
            </a:r>
          </a:p>
          <a:p>
            <a:pPr algn="just"/>
            <a:r>
              <a:rPr lang="ru-RU" sz="2200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063289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33400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Выводы</a:t>
            </a:r>
          </a:p>
          <a:p>
            <a:r>
              <a:rPr lang="ru-RU" sz="2200" b="1" dirty="0">
                <a:solidFill>
                  <a:srgbClr val="002060"/>
                </a:solidFill>
              </a:rPr>
              <a:t> </a:t>
            </a:r>
          </a:p>
          <a:p>
            <a:r>
              <a:rPr lang="ru-RU" sz="2200" b="1" dirty="0">
                <a:solidFill>
                  <a:srgbClr val="002060"/>
                </a:solidFill>
              </a:rPr>
              <a:t>      1.  Основные средства предприятия — совокупность средств труда, кото­рые используются в натуральной форме в течение длительного времени в сфере материального производства и в непроизводственной сфере.</a:t>
            </a:r>
          </a:p>
          <a:p>
            <a:r>
              <a:rPr lang="ru-RU" sz="2200" b="1" dirty="0">
                <a:solidFill>
                  <a:srgbClr val="002060"/>
                </a:solidFill>
              </a:rPr>
              <a:t>      2.  Основные средства подразделяются на производственные и непроиз­водственные, имеют отраслевую и видовую структуру, которая формирует их активную и пассивную части.</a:t>
            </a:r>
          </a:p>
          <a:p>
            <a:r>
              <a:rPr lang="ru-RU" sz="2200" b="1" dirty="0">
                <a:solidFill>
                  <a:srgbClr val="002060"/>
                </a:solidFill>
              </a:rPr>
              <a:t>      3.  В управлении и учете используется система натуральных и денежных оценок основных средств. Денежная оценка может производиться по перво­начальной, восстановительной или остаточной стоимости.</a:t>
            </a:r>
          </a:p>
          <a:p>
            <a:r>
              <a:rPr lang="ru-RU" sz="2200" b="1" dirty="0">
                <a:solidFill>
                  <a:srgbClr val="002060"/>
                </a:solidFill>
              </a:rPr>
              <a:t>      4.  Амортизация — процесс перенесения стоимости основных средств на изготавливаемый продукт. Амортизационный фонд формируется за счет амортизационных отчислений и предназначается для воспроизводства ос­новных средств.</a:t>
            </a:r>
          </a:p>
          <a:p>
            <a:r>
              <a:rPr lang="ru-RU" sz="2200" b="1" dirty="0">
                <a:solidFill>
                  <a:srgbClr val="00206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11588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2194" y="692696"/>
            <a:ext cx="8640961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solidFill>
                  <a:srgbClr val="FF0000"/>
                </a:solidFill>
              </a:rPr>
              <a:t>Имущество предприятия </a:t>
            </a:r>
            <a:r>
              <a:rPr lang="ru-RU" dirty="0">
                <a:solidFill>
                  <a:srgbClr val="000000"/>
                </a:solidFill>
              </a:rPr>
              <a:t>— </a:t>
            </a:r>
            <a:r>
              <a:rPr lang="ru-RU" sz="2200" b="1" dirty="0">
                <a:solidFill>
                  <a:srgbClr val="002060"/>
                </a:solidFill>
              </a:rPr>
              <a:t>материальные и нематериальные эле­менты, используемые предприятием в производственной деятель­ности.</a:t>
            </a:r>
          </a:p>
          <a:p>
            <a:pPr algn="just"/>
            <a:r>
              <a:rPr lang="ru-RU" sz="2200" b="1" dirty="0" smtClean="0">
                <a:solidFill>
                  <a:srgbClr val="002060"/>
                </a:solidFill>
              </a:rPr>
              <a:t>	В </a:t>
            </a:r>
            <a:r>
              <a:rPr lang="ru-RU" sz="2200" b="1" dirty="0">
                <a:solidFill>
                  <a:srgbClr val="002060"/>
                </a:solidFill>
              </a:rPr>
              <a:t>составе имущества выделяют материально-вещественные и нематериальные элементы.                                                     </a:t>
            </a:r>
            <a:r>
              <a:rPr lang="en-US" sz="2200" b="1" dirty="0">
                <a:solidFill>
                  <a:srgbClr val="002060"/>
                </a:solidFill>
              </a:rPr>
              <a:t>I</a:t>
            </a:r>
            <a:endParaRPr lang="ru-RU" sz="2200" b="1" dirty="0">
              <a:solidFill>
                <a:srgbClr val="002060"/>
              </a:solidFill>
            </a:endParaRPr>
          </a:p>
          <a:p>
            <a:pPr algn="just"/>
            <a:r>
              <a:rPr lang="ru-RU" sz="2200" b="1" dirty="0" smtClean="0">
                <a:solidFill>
                  <a:srgbClr val="002060"/>
                </a:solidFill>
              </a:rPr>
              <a:t>	К </a:t>
            </a:r>
            <a:r>
              <a:rPr lang="ru-RU" sz="2200" b="1" dirty="0">
                <a:solidFill>
                  <a:srgbClr val="002060"/>
                </a:solidFill>
              </a:rPr>
              <a:t>числу материально-вещественных элементов относятся: земельные участки, здания, сооружения, машины, оборудование, сырье, полуфабрикаты, готовые изделия, денежные средства.                      </a:t>
            </a:r>
          </a:p>
          <a:p>
            <a:pPr algn="just"/>
            <a:r>
              <a:rPr lang="ru-RU" sz="2200" b="1" dirty="0" smtClean="0">
                <a:solidFill>
                  <a:srgbClr val="002060"/>
                </a:solidFill>
              </a:rPr>
              <a:t>	Нематериальные </a:t>
            </a:r>
            <a:r>
              <a:rPr lang="ru-RU" sz="2200" b="1" dirty="0">
                <a:solidFill>
                  <a:srgbClr val="002060"/>
                </a:solidFill>
              </a:rPr>
              <a:t>элементы создаются в процессе жизнедеятель­ности предприятия. К ним относятся репутация фирмы и круг п</a:t>
            </a:r>
            <a:r>
              <a:rPr lang="en-US" sz="2200" b="1" dirty="0">
                <a:solidFill>
                  <a:srgbClr val="002060"/>
                </a:solidFill>
              </a:rPr>
              <a:t>o</a:t>
            </a:r>
            <a:r>
              <a:rPr lang="ru-RU" sz="2200" b="1" dirty="0" err="1">
                <a:solidFill>
                  <a:srgbClr val="002060"/>
                </a:solidFill>
              </a:rPr>
              <a:t>стоянных</a:t>
            </a:r>
            <a:r>
              <a:rPr lang="ru-RU" sz="2200" b="1" dirty="0">
                <a:solidFill>
                  <a:srgbClr val="002060"/>
                </a:solidFill>
              </a:rPr>
              <a:t> клиентов, название фирмы и используемые товарные знаки, навыки руководства, квалификация персонала, запатентованные способы производства, ноу-хау, авторские права, которые могут быть проданы или переданы.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      	В экономике имущество предприятия рассматривается как «хозяйственный» экономический ресурс, использование которого обеспечивает успешную деятельность предприятия. </a:t>
            </a:r>
          </a:p>
        </p:txBody>
      </p:sp>
    </p:spTree>
    <p:extLst>
      <p:ext uri="{BB962C8B-B14F-4D97-AF65-F5344CB8AC3E}">
        <p14:creationId xmlns:p14="http://schemas.microsoft.com/office/powerpoint/2010/main" val="697964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496944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	</a:t>
            </a:r>
            <a:r>
              <a:rPr lang="ru-RU" sz="2200" b="1" dirty="0" smtClean="0">
                <a:solidFill>
                  <a:srgbClr val="002060"/>
                </a:solidFill>
              </a:rPr>
              <a:t>В экономике имущество предприятия рассматривается как «хозяйственный» экономический ресурс, использование которого обеспечивает успешную деятельность предприятия. </a:t>
            </a:r>
          </a:p>
          <a:p>
            <a:pPr algn="just"/>
            <a:r>
              <a:rPr lang="ru-RU" sz="2200" b="1" dirty="0" smtClean="0">
                <a:solidFill>
                  <a:srgbClr val="002060"/>
                </a:solidFill>
              </a:rPr>
              <a:t>        Основные производственные фонды — это средства труда (автомобили, оборудование, здания, сооруже­ния и п</a:t>
            </a:r>
            <a:r>
              <a:rPr lang="en-US" sz="2200" b="1" dirty="0" smtClean="0">
                <a:solidFill>
                  <a:srgbClr val="002060"/>
                </a:solidFill>
              </a:rPr>
              <a:t>p</a:t>
            </a:r>
            <a:r>
              <a:rPr lang="ru-RU" sz="2200" b="1" dirty="0" smtClean="0">
                <a:solidFill>
                  <a:srgbClr val="002060"/>
                </a:solidFill>
              </a:rPr>
              <a:t>.), которые участвуют в ряде производственных цик­лов, обслуживают производство в течение длительного вре­мени и переносят свою стоимость на готовый продукт посте­пенно, частями по мере снашивания (</a:t>
            </a:r>
            <a:r>
              <a:rPr lang="ru-RU" sz="2200" b="1" i="1" dirty="0" smtClean="0">
                <a:solidFill>
                  <a:srgbClr val="002060"/>
                </a:solidFill>
              </a:rPr>
              <a:t>в форме амортизацион­ных отчислений</a:t>
            </a:r>
            <a:r>
              <a:rPr lang="ru-RU" sz="2200" b="1" dirty="0" smtClean="0">
                <a:solidFill>
                  <a:srgbClr val="002060"/>
                </a:solidFill>
              </a:rPr>
              <a:t>), сохраняя при этом свою натурально-ве­щественную форму до конца срока службы.</a:t>
            </a:r>
          </a:p>
          <a:p>
            <a:pPr algn="just"/>
            <a:r>
              <a:rPr lang="ru-RU" sz="2200" b="1" dirty="0" smtClean="0">
                <a:solidFill>
                  <a:srgbClr val="002060"/>
                </a:solidFill>
              </a:rPr>
              <a:t>По назначению основные фонды подразделяются на:</a:t>
            </a:r>
          </a:p>
          <a:p>
            <a:pPr lvl="0" algn="just"/>
            <a:r>
              <a:rPr lang="ru-RU" sz="2200" b="1" i="1" dirty="0" smtClean="0">
                <a:solidFill>
                  <a:srgbClr val="002060"/>
                </a:solidFill>
              </a:rPr>
              <a:t>Основные производственные фонды (ОПФ);</a:t>
            </a:r>
            <a:r>
              <a:rPr lang="ru-RU" sz="2200" b="1" dirty="0" smtClean="0">
                <a:solidFill>
                  <a:srgbClr val="002060"/>
                </a:solidFill>
              </a:rPr>
              <a:t> участвуют в изготовлении продукции, либо создают условия для трудового процесса.</a:t>
            </a:r>
          </a:p>
          <a:p>
            <a:pPr lvl="0" algn="just"/>
            <a:r>
              <a:rPr lang="ru-RU" sz="2200" b="1" i="1" dirty="0" smtClean="0">
                <a:solidFill>
                  <a:srgbClr val="002060"/>
                </a:solidFill>
              </a:rPr>
              <a:t>Непроизводственные основные фонды (НОФ); </a:t>
            </a:r>
            <a:r>
              <a:rPr lang="ru-RU" sz="2200" b="1" dirty="0" smtClean="0">
                <a:solidFill>
                  <a:srgbClr val="002060"/>
                </a:solidFill>
              </a:rPr>
              <a:t> имеют в основном социальное назначение и не участвуют в производственном процессе (детские сады, жилые дома, мед. пункты, библиотеки и т.п.).</a:t>
            </a:r>
          </a:p>
          <a:p>
            <a:pPr algn="just"/>
            <a:r>
              <a:rPr lang="ru-RU" sz="2200" b="1" i="1" dirty="0" smtClean="0">
                <a:solidFill>
                  <a:srgbClr val="002060"/>
                </a:solidFill>
              </a:rPr>
              <a:t> </a:t>
            </a:r>
            <a:endParaRPr lang="ru-RU" sz="22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254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85769"/>
            <a:ext cx="8568952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FF3300"/>
                </a:solidFill>
              </a:rPr>
              <a:t>Амортизация</a:t>
            </a:r>
            <a:r>
              <a:rPr lang="ru-RU" sz="2200" b="1" dirty="0">
                <a:solidFill>
                  <a:srgbClr val="002060"/>
                </a:solidFill>
              </a:rPr>
              <a:t> представляет собой   планомерный   процесс перенесения стоимости основных   производственных   фондов на создаваемый продукт   в   целях   накопления   денежных средств для последующего частичного (ремонта) или полно­го (приобретения новых) восстановления основных фондов.</a:t>
            </a:r>
          </a:p>
          <a:p>
            <a:pPr algn="just"/>
            <a:r>
              <a:rPr lang="ru-RU" sz="2200" b="1" dirty="0" smtClean="0">
                <a:solidFill>
                  <a:srgbClr val="002060"/>
                </a:solidFill>
              </a:rPr>
              <a:t>	Норма </a:t>
            </a:r>
            <a:r>
              <a:rPr lang="ru-RU" sz="2200" b="1" dirty="0">
                <a:solidFill>
                  <a:srgbClr val="002060"/>
                </a:solidFill>
              </a:rPr>
              <a:t>амортизации представляет собой выраженную в процентах долю стоимости основных фондов, которая списы­вается на себестоимость продукции (перевозок).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      Учет основных фондов производится по первоначальной, восстановительной и остаточной стоимости.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      По первоначальной стоимости  ОПФ учитываются ежегодно по сумме затрат, произведенных до ввода их в эксплуатацию: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 </a:t>
            </a:r>
            <a:r>
              <a:rPr lang="ru-RU" sz="2400" b="1" dirty="0" smtClean="0">
                <a:solidFill>
                  <a:srgbClr val="002060"/>
                </a:solidFill>
              </a:rPr>
              <a:t>ОПФ </a:t>
            </a:r>
            <a:r>
              <a:rPr lang="ru-RU" sz="2400" b="1" dirty="0">
                <a:solidFill>
                  <a:srgbClr val="002060"/>
                </a:solidFill>
              </a:rPr>
              <a:t>п. = </a:t>
            </a:r>
            <a:r>
              <a:rPr lang="ru-RU" sz="2400" b="1" dirty="0" err="1">
                <a:solidFill>
                  <a:srgbClr val="002060"/>
                </a:solidFill>
              </a:rPr>
              <a:t>Спр</a:t>
            </a:r>
            <a:r>
              <a:rPr lang="ru-RU" sz="2400" b="1" dirty="0">
                <a:solidFill>
                  <a:srgbClr val="002060"/>
                </a:solidFill>
              </a:rPr>
              <a:t>. + Стр. + См + </a:t>
            </a:r>
            <a:r>
              <a:rPr lang="ru-RU" sz="2400" b="1" dirty="0" err="1">
                <a:solidFill>
                  <a:srgbClr val="002060"/>
                </a:solidFill>
              </a:rPr>
              <a:t>Сдр</a:t>
            </a:r>
            <a:r>
              <a:rPr lang="ru-RU" sz="2400" b="1" dirty="0">
                <a:solidFill>
                  <a:srgbClr val="002060"/>
                </a:solidFill>
              </a:rPr>
              <a:t>. ( тенге ) 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 где,  </a:t>
            </a:r>
            <a:r>
              <a:rPr lang="ru-RU" sz="2200" b="1" dirty="0" err="1">
                <a:solidFill>
                  <a:srgbClr val="002060"/>
                </a:solidFill>
              </a:rPr>
              <a:t>Спр</a:t>
            </a:r>
            <a:r>
              <a:rPr lang="ru-RU" sz="2200" b="1" dirty="0">
                <a:solidFill>
                  <a:srgbClr val="002060"/>
                </a:solidFill>
              </a:rPr>
              <a:t>. – затраты на приобретение, тенге.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         Стр.  - затраты на транспортировку к месту монтажа, тенге.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         См    -  затраты на монтажные работы, тенге.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         </a:t>
            </a:r>
            <a:r>
              <a:rPr lang="ru-RU" sz="2200" b="1" dirty="0" err="1">
                <a:solidFill>
                  <a:srgbClr val="002060"/>
                </a:solidFill>
              </a:rPr>
              <a:t>Сдр</a:t>
            </a:r>
            <a:r>
              <a:rPr lang="ru-RU" sz="2200" b="1" dirty="0">
                <a:solidFill>
                  <a:srgbClr val="002060"/>
                </a:solidFill>
              </a:rPr>
              <a:t>. - другие затраты, связанные с вводом в  эксплуатацию, тенге.</a:t>
            </a:r>
          </a:p>
        </p:txBody>
      </p:sp>
    </p:spTree>
    <p:extLst>
      <p:ext uri="{BB962C8B-B14F-4D97-AF65-F5344CB8AC3E}">
        <p14:creationId xmlns:p14="http://schemas.microsoft.com/office/powerpoint/2010/main" val="22661979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64096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002060"/>
                </a:solidFill>
              </a:rPr>
              <a:t>По восстановительной стоимости учитываются периодически.</a:t>
            </a:r>
          </a:p>
          <a:p>
            <a:r>
              <a:rPr lang="ru-RU" sz="2200" b="1" dirty="0">
                <a:solidFill>
                  <a:srgbClr val="002060"/>
                </a:solidFill>
              </a:rPr>
              <a:t> 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По остаточной стоимости  учитывают исходя из первоначальной или восстановительной стоимости, за вычетом стоимости износа:</a:t>
            </a:r>
          </a:p>
          <a:p>
            <a:pPr algn="ctr"/>
            <a:r>
              <a:rPr lang="ru-RU" sz="2400" b="1" i="1" dirty="0">
                <a:solidFill>
                  <a:srgbClr val="002060"/>
                </a:solidFill>
              </a:rPr>
              <a:t>ОПФ ост. = ОПФ п. + ОПФ </a:t>
            </a:r>
            <a:r>
              <a:rPr lang="ru-RU" sz="2400" b="1" i="1" dirty="0" err="1">
                <a:solidFill>
                  <a:srgbClr val="002060"/>
                </a:solidFill>
              </a:rPr>
              <a:t>изн</a:t>
            </a:r>
            <a:r>
              <a:rPr lang="ru-RU" sz="2400" b="1" i="1" dirty="0">
                <a:solidFill>
                  <a:srgbClr val="002060"/>
                </a:solidFill>
              </a:rPr>
              <a:t>.; (</a:t>
            </a:r>
            <a:r>
              <a:rPr lang="ru-RU" sz="2400" b="1" dirty="0">
                <a:solidFill>
                  <a:srgbClr val="002060"/>
                </a:solidFill>
              </a:rPr>
              <a:t>тенге</a:t>
            </a:r>
            <a:r>
              <a:rPr lang="ru-RU" sz="2400" b="1" i="1" dirty="0">
                <a:solidFill>
                  <a:srgbClr val="002060"/>
                </a:solidFill>
              </a:rPr>
              <a:t>)</a:t>
            </a:r>
            <a:endParaRPr lang="ru-RU" sz="2400" b="1" dirty="0">
              <a:solidFill>
                <a:srgbClr val="002060"/>
              </a:solidFill>
            </a:endParaRPr>
          </a:p>
          <a:p>
            <a:pPr algn="ctr"/>
            <a:r>
              <a:rPr lang="ru-RU" sz="2400" b="1" i="1" dirty="0">
                <a:solidFill>
                  <a:srgbClr val="002060"/>
                </a:solidFill>
              </a:rPr>
              <a:t>ОПФ ост. = ОПФ в. -  ОПФ </a:t>
            </a:r>
            <a:r>
              <a:rPr lang="ru-RU" sz="2400" b="1" i="1" dirty="0" err="1">
                <a:solidFill>
                  <a:srgbClr val="002060"/>
                </a:solidFill>
              </a:rPr>
              <a:t>изн</a:t>
            </a:r>
            <a:r>
              <a:rPr lang="ru-RU" sz="2400" b="1" i="1" dirty="0">
                <a:solidFill>
                  <a:srgbClr val="002060"/>
                </a:solidFill>
              </a:rPr>
              <a:t>. (</a:t>
            </a:r>
            <a:r>
              <a:rPr lang="ru-RU" sz="2400" b="1" dirty="0">
                <a:solidFill>
                  <a:srgbClr val="002060"/>
                </a:solidFill>
              </a:rPr>
              <a:t>тенге</a:t>
            </a:r>
            <a:r>
              <a:rPr lang="ru-RU" sz="2400" b="1" i="1" dirty="0">
                <a:solidFill>
                  <a:srgbClr val="002060"/>
                </a:solidFill>
              </a:rPr>
              <a:t>)</a:t>
            </a:r>
            <a:endParaRPr lang="ru-RU" sz="2400" b="1" dirty="0">
              <a:solidFill>
                <a:srgbClr val="002060"/>
              </a:solidFill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 </a:t>
            </a:r>
          </a:p>
          <a:p>
            <a:r>
              <a:rPr lang="ru-RU" sz="2200" b="1" dirty="0">
                <a:solidFill>
                  <a:srgbClr val="002060"/>
                </a:solidFill>
              </a:rPr>
              <a:t>Среднегодовая стоимость определяется по формуле:</a:t>
            </a:r>
          </a:p>
          <a:p>
            <a:r>
              <a:rPr lang="ru-RU" sz="2200" b="1" dirty="0">
                <a:solidFill>
                  <a:srgbClr val="002060"/>
                </a:solidFill>
              </a:rPr>
              <a:t> </a:t>
            </a:r>
          </a:p>
          <a:p>
            <a:pPr algn="ctr"/>
            <a:r>
              <a:rPr lang="ru-RU" sz="2400" b="1" i="1" dirty="0">
                <a:solidFill>
                  <a:srgbClr val="002060"/>
                </a:solidFill>
              </a:rPr>
              <a:t>ОПФ = (0,5*ОПФн.г+ОПФ02+ОПФ03+…+ОПФ12+ </a:t>
            </a:r>
            <a:endParaRPr lang="ru-RU" sz="24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+</a:t>
            </a:r>
            <a:r>
              <a:rPr lang="ru-RU" sz="2400" b="1" i="1" dirty="0">
                <a:solidFill>
                  <a:srgbClr val="002060"/>
                </a:solidFill>
              </a:rPr>
              <a:t>0,5*</a:t>
            </a:r>
            <a:r>
              <a:rPr lang="ru-RU" sz="2400" b="1" i="1" dirty="0" err="1">
                <a:solidFill>
                  <a:srgbClr val="002060"/>
                </a:solidFill>
              </a:rPr>
              <a:t>ОПФк.г</a:t>
            </a:r>
            <a:r>
              <a:rPr lang="ru-RU" sz="2400" b="1" i="1" dirty="0">
                <a:solidFill>
                  <a:srgbClr val="002060"/>
                </a:solidFill>
              </a:rPr>
              <a:t>.)\ </a:t>
            </a:r>
            <a:r>
              <a:rPr lang="ru-RU" sz="2800" b="1" i="1" dirty="0">
                <a:solidFill>
                  <a:srgbClr val="002060"/>
                </a:solidFill>
              </a:rPr>
              <a:t>12</a:t>
            </a:r>
            <a:r>
              <a:rPr lang="ru-RU" sz="2400" b="1" i="1" dirty="0">
                <a:solidFill>
                  <a:srgbClr val="002060"/>
                </a:solidFill>
              </a:rPr>
              <a:t>; тенге, </a:t>
            </a:r>
            <a:endParaRPr lang="ru-RU" sz="2400" b="1" dirty="0">
              <a:solidFill>
                <a:srgbClr val="002060"/>
              </a:solidFill>
            </a:endParaRPr>
          </a:p>
          <a:p>
            <a:r>
              <a:rPr lang="ru-RU" sz="2200" b="1" dirty="0">
                <a:solidFill>
                  <a:srgbClr val="002060"/>
                </a:solidFill>
              </a:rPr>
              <a:t>где,   ОПФ </a:t>
            </a:r>
            <a:r>
              <a:rPr lang="ru-RU" sz="2200" b="1" dirty="0" err="1">
                <a:solidFill>
                  <a:srgbClr val="002060"/>
                </a:solidFill>
              </a:rPr>
              <a:t>н.г</a:t>
            </a:r>
            <a:r>
              <a:rPr lang="ru-RU" sz="2200" b="1" dirty="0">
                <a:solidFill>
                  <a:srgbClr val="002060"/>
                </a:solidFill>
              </a:rPr>
              <a:t>.  -  стоимость основных фондов на начало  и конец года или                  </a:t>
            </a:r>
          </a:p>
          <a:p>
            <a:r>
              <a:rPr lang="ru-RU" sz="2200" b="1" i="1" dirty="0">
                <a:solidFill>
                  <a:srgbClr val="002060"/>
                </a:solidFill>
              </a:rPr>
              <a:t>         ОПФ </a:t>
            </a:r>
            <a:r>
              <a:rPr lang="ru-RU" sz="2200" b="1" i="1" dirty="0" err="1">
                <a:solidFill>
                  <a:srgbClr val="002060"/>
                </a:solidFill>
              </a:rPr>
              <a:t>к.г</a:t>
            </a:r>
            <a:r>
              <a:rPr lang="ru-RU" sz="2200" b="1" i="1" dirty="0">
                <a:solidFill>
                  <a:srgbClr val="002060"/>
                </a:solidFill>
              </a:rPr>
              <a:t>.  -   </a:t>
            </a:r>
            <a:r>
              <a:rPr lang="ru-RU" sz="2200" b="1" dirty="0">
                <a:solidFill>
                  <a:srgbClr val="002060"/>
                </a:solidFill>
              </a:rPr>
              <a:t>рассматриваемого периода.</a:t>
            </a:r>
          </a:p>
          <a:p>
            <a:r>
              <a:rPr lang="ru-RU" sz="2200" b="1" i="1" dirty="0">
                <a:solidFill>
                  <a:srgbClr val="002060"/>
                </a:solidFill>
              </a:rPr>
              <a:t>          </a:t>
            </a:r>
            <a:r>
              <a:rPr lang="ru-RU" sz="2200" b="1" i="1" dirty="0" smtClean="0">
                <a:solidFill>
                  <a:srgbClr val="002060"/>
                </a:solidFill>
              </a:rPr>
              <a:t>ОПФ02    </a:t>
            </a:r>
            <a:r>
              <a:rPr lang="ru-RU" sz="2200" b="1" dirty="0">
                <a:solidFill>
                  <a:srgbClr val="002060"/>
                </a:solidFill>
              </a:rPr>
              <a:t>-   стоимость основных фондов на начало второго, третьего…, 12-го месяцев, тенге.</a:t>
            </a:r>
          </a:p>
          <a:p>
            <a:r>
              <a:rPr lang="ru-RU" sz="2200" b="1" dirty="0">
                <a:solidFill>
                  <a:srgbClr val="00206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18956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56895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2060"/>
                </a:solidFill>
              </a:rPr>
              <a:t>Амортизационные отчисления определяются по формуле :   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 </a:t>
            </a:r>
          </a:p>
          <a:p>
            <a:pPr algn="ctr"/>
            <a:r>
              <a:rPr lang="ru-RU" sz="2400" b="1" i="1" dirty="0" err="1">
                <a:solidFill>
                  <a:srgbClr val="002060"/>
                </a:solidFill>
              </a:rPr>
              <a:t>Аморт</a:t>
            </a:r>
            <a:r>
              <a:rPr lang="ru-RU" sz="2400" b="1" i="1" dirty="0">
                <a:solidFill>
                  <a:srgbClr val="002060"/>
                </a:solidFill>
              </a:rPr>
              <a:t>.= ОПФ х </a:t>
            </a:r>
            <a:r>
              <a:rPr lang="ru-RU" sz="2400" b="1" i="1" dirty="0" err="1">
                <a:solidFill>
                  <a:srgbClr val="002060"/>
                </a:solidFill>
              </a:rPr>
              <a:t>Наморт</a:t>
            </a:r>
            <a:r>
              <a:rPr lang="ru-RU" sz="2400" b="1" i="1" dirty="0">
                <a:solidFill>
                  <a:srgbClr val="002060"/>
                </a:solidFill>
              </a:rPr>
              <a:t>.  (тенге) </a:t>
            </a:r>
            <a:endParaRPr lang="ru-RU" sz="2400" b="1" dirty="0">
              <a:solidFill>
                <a:srgbClr val="002060"/>
              </a:solidFill>
            </a:endParaRP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где,    </a:t>
            </a:r>
            <a:r>
              <a:rPr lang="ru-RU" sz="2200" b="1" i="1" dirty="0">
                <a:solidFill>
                  <a:srgbClr val="002060"/>
                </a:solidFill>
              </a:rPr>
              <a:t>ОПФ       </a:t>
            </a:r>
            <a:r>
              <a:rPr lang="ru-RU" sz="2200" b="1" dirty="0">
                <a:solidFill>
                  <a:srgbClr val="002060"/>
                </a:solidFill>
              </a:rPr>
              <a:t>- стоимость основных производственных фондов, тенге</a:t>
            </a:r>
          </a:p>
          <a:p>
            <a:pPr algn="just"/>
            <a:r>
              <a:rPr lang="ru-RU" sz="2200" b="1" i="1" dirty="0">
                <a:solidFill>
                  <a:srgbClr val="002060"/>
                </a:solidFill>
              </a:rPr>
              <a:t>       </a:t>
            </a:r>
            <a:r>
              <a:rPr lang="ru-RU" sz="2200" b="1" i="1" dirty="0" smtClean="0">
                <a:solidFill>
                  <a:srgbClr val="002060"/>
                </a:solidFill>
              </a:rPr>
              <a:t>       </a:t>
            </a:r>
            <a:r>
              <a:rPr lang="ru-RU" sz="2200" b="1" i="1" dirty="0" err="1">
                <a:solidFill>
                  <a:srgbClr val="002060"/>
                </a:solidFill>
              </a:rPr>
              <a:t>Наморт</a:t>
            </a:r>
            <a:r>
              <a:rPr lang="ru-RU" sz="2200" b="1" i="1" dirty="0">
                <a:solidFill>
                  <a:srgbClr val="002060"/>
                </a:solidFill>
              </a:rPr>
              <a:t>.  </a:t>
            </a:r>
            <a:r>
              <a:rPr lang="ru-RU" sz="2200" b="1" dirty="0">
                <a:solidFill>
                  <a:srgbClr val="002060"/>
                </a:solidFill>
              </a:rPr>
              <a:t>– норма амортизации ОПФ, %.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 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Показатели эффективности использования основных производственных фондов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 </a:t>
            </a:r>
          </a:p>
          <a:p>
            <a:pPr algn="just"/>
            <a:r>
              <a:rPr lang="ru-RU" sz="2200" b="1" dirty="0" smtClean="0">
                <a:solidFill>
                  <a:srgbClr val="002060"/>
                </a:solidFill>
              </a:rPr>
              <a:t>	Фондоотдача </a:t>
            </a:r>
            <a:r>
              <a:rPr lang="ru-RU" sz="2200" b="1" dirty="0">
                <a:solidFill>
                  <a:srgbClr val="002060"/>
                </a:solidFill>
              </a:rPr>
              <a:t>характеризует сумму доходов, приходящуюся на 1 тенге ОПФ.</a:t>
            </a:r>
          </a:p>
          <a:p>
            <a:pPr algn="ctr"/>
            <a:r>
              <a:rPr lang="ru-RU" sz="2200" b="1" dirty="0">
                <a:solidFill>
                  <a:srgbClr val="002060"/>
                </a:solidFill>
              </a:rPr>
              <a:t>Фондоотдача :   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 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  </a:t>
            </a:r>
            <a:r>
              <a:rPr lang="ru-RU" sz="2400" b="1" i="1" dirty="0">
                <a:solidFill>
                  <a:srgbClr val="002060"/>
                </a:solidFill>
              </a:rPr>
              <a:t>ФО =  Д /ОПФ ; (</a:t>
            </a:r>
            <a:r>
              <a:rPr lang="ru-RU" sz="2400" b="1" dirty="0">
                <a:solidFill>
                  <a:srgbClr val="002060"/>
                </a:solidFill>
              </a:rPr>
              <a:t>тенге/тенге)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где,    </a:t>
            </a:r>
            <a:r>
              <a:rPr lang="ru-RU" sz="2200" b="1" i="1" dirty="0">
                <a:solidFill>
                  <a:srgbClr val="002060"/>
                </a:solidFill>
              </a:rPr>
              <a:t>Д </a:t>
            </a:r>
            <a:r>
              <a:rPr lang="ru-RU" sz="2200" b="1" dirty="0">
                <a:solidFill>
                  <a:srgbClr val="002060"/>
                </a:solidFill>
              </a:rPr>
              <a:t>– доход АТП, те</a:t>
            </a:r>
            <a:r>
              <a:rPr lang="ru-RU" sz="2200" b="1" i="1" dirty="0">
                <a:solidFill>
                  <a:srgbClr val="002060"/>
                </a:solidFill>
              </a:rPr>
              <a:t>нге</a:t>
            </a:r>
            <a:endParaRPr lang="ru-RU" sz="2200" b="1" dirty="0">
              <a:solidFill>
                <a:srgbClr val="002060"/>
              </a:solidFill>
            </a:endParaRPr>
          </a:p>
          <a:p>
            <a:pPr algn="just"/>
            <a:r>
              <a:rPr lang="ru-RU" sz="2200" i="1" dirty="0"/>
              <a:t> </a:t>
            </a:r>
            <a:endParaRPr lang="ru-RU" sz="2200" dirty="0"/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21742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296" y="260647"/>
            <a:ext cx="853917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smtClean="0">
                <a:solidFill>
                  <a:srgbClr val="002060"/>
                </a:solidFill>
              </a:rPr>
              <a:t>	</a:t>
            </a:r>
            <a:r>
              <a:rPr lang="ru-RU" sz="2200" b="1" dirty="0" err="1" smtClean="0">
                <a:solidFill>
                  <a:srgbClr val="002060"/>
                </a:solidFill>
              </a:rPr>
              <a:t>Фондоемкость</a:t>
            </a:r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характеризует величину ОПФ, с помощью которых получен каждый тенге дохода </a:t>
            </a:r>
            <a:r>
              <a:rPr lang="ru-RU" sz="2200" b="1" dirty="0" smtClean="0">
                <a:solidFill>
                  <a:srgbClr val="002060"/>
                </a:solidFill>
              </a:rPr>
              <a:t>.</a:t>
            </a:r>
          </a:p>
          <a:p>
            <a:endParaRPr lang="ru-RU" sz="2200" b="1" dirty="0">
              <a:solidFill>
                <a:srgbClr val="002060"/>
              </a:solidFill>
            </a:endParaRPr>
          </a:p>
          <a:p>
            <a:pPr algn="ctr"/>
            <a:r>
              <a:rPr lang="ru-RU" sz="2200" b="1" dirty="0">
                <a:solidFill>
                  <a:srgbClr val="002060"/>
                </a:solidFill>
              </a:rPr>
              <a:t> </a:t>
            </a:r>
            <a:r>
              <a:rPr lang="ru-RU" sz="2200" b="1" dirty="0" err="1" smtClean="0">
                <a:solidFill>
                  <a:srgbClr val="002060"/>
                </a:solidFill>
              </a:rPr>
              <a:t>Фондоемкость</a:t>
            </a:r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:  </a:t>
            </a:r>
          </a:p>
          <a:p>
            <a:r>
              <a:rPr lang="ru-RU" sz="2200" b="1" dirty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  </a:t>
            </a:r>
            <a:r>
              <a:rPr lang="ru-RU" sz="2400" b="1" i="1" dirty="0">
                <a:solidFill>
                  <a:srgbClr val="002060"/>
                </a:solidFill>
              </a:rPr>
              <a:t>ФЕ = ОПФ/Д ; (</a:t>
            </a:r>
            <a:r>
              <a:rPr lang="ru-RU" sz="2400" b="1" dirty="0">
                <a:solidFill>
                  <a:srgbClr val="002060"/>
                </a:solidFill>
              </a:rPr>
              <a:t>тенге/тенге)</a:t>
            </a:r>
          </a:p>
          <a:p>
            <a:r>
              <a:rPr lang="ru-RU" sz="2200" b="1" dirty="0">
                <a:solidFill>
                  <a:srgbClr val="002060"/>
                </a:solidFill>
              </a:rPr>
              <a:t> </a:t>
            </a:r>
          </a:p>
          <a:p>
            <a:pPr algn="just"/>
            <a:r>
              <a:rPr lang="ru-RU" sz="2200" b="1" dirty="0" smtClean="0">
                <a:solidFill>
                  <a:srgbClr val="002060"/>
                </a:solidFill>
              </a:rPr>
              <a:t>	</a:t>
            </a:r>
            <a:r>
              <a:rPr lang="ru-RU" sz="2200" b="1" dirty="0" err="1" smtClean="0">
                <a:solidFill>
                  <a:srgbClr val="002060"/>
                </a:solidFill>
              </a:rPr>
              <a:t>Фондовооруженность</a:t>
            </a:r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показывает количество ОПФ, в денежном выражении, приходящихся на каждого </a:t>
            </a:r>
            <a:r>
              <a:rPr lang="ru-RU" sz="2200" b="1" dirty="0" smtClean="0">
                <a:solidFill>
                  <a:srgbClr val="002060"/>
                </a:solidFill>
              </a:rPr>
              <a:t>работника.</a:t>
            </a:r>
          </a:p>
          <a:p>
            <a:endParaRPr lang="ru-RU" sz="2200" b="1" dirty="0">
              <a:solidFill>
                <a:srgbClr val="002060"/>
              </a:solidFill>
            </a:endParaRPr>
          </a:p>
          <a:p>
            <a:pPr algn="ctr"/>
            <a:r>
              <a:rPr lang="ru-RU" sz="2200" b="1" dirty="0">
                <a:solidFill>
                  <a:srgbClr val="002060"/>
                </a:solidFill>
              </a:rPr>
              <a:t> </a:t>
            </a:r>
            <a:r>
              <a:rPr lang="ru-RU" sz="2200" b="1" dirty="0" err="1" smtClean="0">
                <a:solidFill>
                  <a:srgbClr val="002060"/>
                </a:solidFill>
              </a:rPr>
              <a:t>Фондовооруженность</a:t>
            </a:r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:  </a:t>
            </a:r>
          </a:p>
          <a:p>
            <a:r>
              <a:rPr lang="ru-RU" sz="2200" b="1" dirty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    </a:t>
            </a:r>
            <a:r>
              <a:rPr lang="ru-RU" sz="2400" b="1" i="1" dirty="0">
                <a:solidFill>
                  <a:srgbClr val="002060"/>
                </a:solidFill>
              </a:rPr>
              <a:t>ФВ = ОПФ/</a:t>
            </a:r>
            <a:r>
              <a:rPr lang="en-US" sz="2400" b="1" i="1" dirty="0">
                <a:solidFill>
                  <a:srgbClr val="002060"/>
                </a:solidFill>
              </a:rPr>
              <a:t>N</a:t>
            </a:r>
            <a:r>
              <a:rPr lang="ru-RU" sz="2400" b="1" i="1" dirty="0">
                <a:solidFill>
                  <a:srgbClr val="002060"/>
                </a:solidFill>
              </a:rPr>
              <a:t> ; (</a:t>
            </a:r>
            <a:r>
              <a:rPr lang="ru-RU" sz="2400" b="1" dirty="0">
                <a:solidFill>
                  <a:srgbClr val="002060"/>
                </a:solidFill>
              </a:rPr>
              <a:t>тенге/чел</a:t>
            </a:r>
            <a:r>
              <a:rPr lang="ru-RU" sz="2400" b="1" dirty="0" smtClean="0">
                <a:solidFill>
                  <a:srgbClr val="002060"/>
                </a:solidFill>
              </a:rPr>
              <a:t>.)</a:t>
            </a:r>
          </a:p>
          <a:p>
            <a:pPr algn="ctr"/>
            <a:endParaRPr lang="ru-RU" sz="2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903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712968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Показатели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 характеризующие техническое состояние ОПФ</a:t>
            </a:r>
          </a:p>
          <a:p>
            <a:r>
              <a:rPr lang="ru-RU" sz="2400" b="1" i="1" dirty="0">
                <a:solidFill>
                  <a:srgbClr val="002060"/>
                </a:solidFill>
              </a:rPr>
              <a:t> </a:t>
            </a:r>
            <a:endParaRPr lang="ru-RU" sz="2400" b="1" dirty="0">
              <a:solidFill>
                <a:srgbClr val="002060"/>
              </a:solidFill>
            </a:endParaRPr>
          </a:p>
          <a:p>
            <a:pPr algn="just"/>
            <a:r>
              <a:rPr lang="ru-RU" sz="2200" b="1" dirty="0" smtClean="0">
                <a:solidFill>
                  <a:srgbClr val="002060"/>
                </a:solidFill>
              </a:rPr>
              <a:t>	Коэффициент </a:t>
            </a:r>
            <a:r>
              <a:rPr lang="ru-RU" sz="2200" b="1" dirty="0">
                <a:solidFill>
                  <a:srgbClr val="002060"/>
                </a:solidFill>
              </a:rPr>
              <a:t>износа </a:t>
            </a:r>
            <a:r>
              <a:rPr lang="ru-RU" sz="2200" b="1" dirty="0" err="1">
                <a:solidFill>
                  <a:srgbClr val="002060"/>
                </a:solidFill>
              </a:rPr>
              <a:t>Кизн</a:t>
            </a:r>
            <a:r>
              <a:rPr lang="ru-RU" sz="2200" b="1" dirty="0">
                <a:solidFill>
                  <a:srgbClr val="002060"/>
                </a:solidFill>
              </a:rPr>
              <a:t>. – показывает, какая часть стоимости ОПФ уже перенесена на стоимость готовой продукции, а также степень изношенности имеющихся ОПФ:</a:t>
            </a:r>
          </a:p>
          <a:p>
            <a:r>
              <a:rPr lang="ru-RU" sz="2200" b="1" dirty="0">
                <a:solidFill>
                  <a:srgbClr val="002060"/>
                </a:solidFill>
              </a:rPr>
              <a:t> </a:t>
            </a:r>
          </a:p>
          <a:p>
            <a:pPr algn="ctr"/>
            <a:r>
              <a:rPr lang="ru-RU" sz="2400" b="1" i="1" dirty="0" err="1">
                <a:solidFill>
                  <a:srgbClr val="002060"/>
                </a:solidFill>
              </a:rPr>
              <a:t>Кизн</a:t>
            </a:r>
            <a:r>
              <a:rPr lang="ru-RU" sz="2400" b="1" i="1" dirty="0">
                <a:solidFill>
                  <a:srgbClr val="002060"/>
                </a:solidFill>
              </a:rPr>
              <a:t>. = </a:t>
            </a:r>
            <a:r>
              <a:rPr lang="ru-RU" sz="2400" b="1" i="1" dirty="0" err="1">
                <a:solidFill>
                  <a:srgbClr val="002060"/>
                </a:solidFill>
              </a:rPr>
              <a:t>ОПФизн</a:t>
            </a:r>
            <a:r>
              <a:rPr lang="ru-RU" sz="2400" b="1" i="1" dirty="0">
                <a:solidFill>
                  <a:srgbClr val="002060"/>
                </a:solidFill>
              </a:rPr>
              <a:t>.\</a:t>
            </a:r>
            <a:r>
              <a:rPr lang="ru-RU" sz="2400" b="1" i="1" dirty="0" err="1">
                <a:solidFill>
                  <a:srgbClr val="002060"/>
                </a:solidFill>
              </a:rPr>
              <a:t>ОПФп.к.г</a:t>
            </a:r>
            <a:r>
              <a:rPr lang="ru-RU" sz="2400" b="1" i="1" dirty="0">
                <a:solidFill>
                  <a:srgbClr val="002060"/>
                </a:solidFill>
              </a:rPr>
              <a:t>.; </a:t>
            </a:r>
            <a:endParaRPr lang="ru-RU" sz="2400" b="1" dirty="0">
              <a:solidFill>
                <a:srgbClr val="002060"/>
              </a:solidFill>
            </a:endParaRPr>
          </a:p>
          <a:p>
            <a:r>
              <a:rPr lang="ru-RU" sz="2200" b="1" dirty="0">
                <a:solidFill>
                  <a:srgbClr val="002060"/>
                </a:solidFill>
              </a:rPr>
              <a:t>где,</a:t>
            </a:r>
            <a:r>
              <a:rPr lang="ru-RU" sz="2200" b="1" i="1" dirty="0">
                <a:solidFill>
                  <a:srgbClr val="002060"/>
                </a:solidFill>
              </a:rPr>
              <a:t>    </a:t>
            </a:r>
            <a:r>
              <a:rPr lang="ru-RU" sz="2200" b="1" i="1" dirty="0" err="1">
                <a:solidFill>
                  <a:srgbClr val="002060"/>
                </a:solidFill>
              </a:rPr>
              <a:t>ОПФизн</a:t>
            </a:r>
            <a:r>
              <a:rPr lang="ru-RU" sz="2200" b="1" i="1" dirty="0">
                <a:solidFill>
                  <a:srgbClr val="002060"/>
                </a:solidFill>
              </a:rPr>
              <a:t>. – </a:t>
            </a:r>
            <a:r>
              <a:rPr lang="ru-RU" sz="2200" b="1" dirty="0">
                <a:solidFill>
                  <a:srgbClr val="002060"/>
                </a:solidFill>
              </a:rPr>
              <a:t>сумма износа ОПФ, тенге.</a:t>
            </a:r>
          </a:p>
          <a:p>
            <a:r>
              <a:rPr lang="ru-RU" sz="2200" b="1" i="1" dirty="0">
                <a:solidFill>
                  <a:srgbClr val="002060"/>
                </a:solidFill>
              </a:rPr>
              <a:t>          </a:t>
            </a:r>
            <a:r>
              <a:rPr lang="ru-RU" sz="2200" b="1" i="1" dirty="0" err="1">
                <a:solidFill>
                  <a:srgbClr val="002060"/>
                </a:solidFill>
              </a:rPr>
              <a:t>ОПФп.н.г</a:t>
            </a:r>
            <a:r>
              <a:rPr lang="ru-RU" sz="2200" b="1" i="1" dirty="0">
                <a:solidFill>
                  <a:srgbClr val="002060"/>
                </a:solidFill>
              </a:rPr>
              <a:t>. – </a:t>
            </a:r>
            <a:r>
              <a:rPr lang="ru-RU" sz="2200" b="1" dirty="0">
                <a:solidFill>
                  <a:srgbClr val="002060"/>
                </a:solidFill>
              </a:rPr>
              <a:t>первоначальная стоимость ОПФ на конец отчетного года, тенге</a:t>
            </a:r>
            <a:r>
              <a:rPr lang="ru-RU" sz="2200" b="1" dirty="0" smtClean="0">
                <a:solidFill>
                  <a:srgbClr val="002060"/>
                </a:solidFill>
              </a:rPr>
              <a:t>.</a:t>
            </a:r>
          </a:p>
          <a:p>
            <a:endParaRPr lang="ru-RU" sz="24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	Коэффициент </a:t>
            </a:r>
            <a:r>
              <a:rPr lang="ru-RU" sz="2400" b="1" dirty="0">
                <a:solidFill>
                  <a:srgbClr val="002060"/>
                </a:solidFill>
              </a:rPr>
              <a:t>годности Кг. – характеризует техническое состояние ОПФ: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 </a:t>
            </a:r>
          </a:p>
          <a:p>
            <a:pPr algn="ctr"/>
            <a:r>
              <a:rPr lang="ru-RU" sz="2400" b="1" i="1" dirty="0">
                <a:solidFill>
                  <a:srgbClr val="002060"/>
                </a:solidFill>
              </a:rPr>
              <a:t>Кг. = ( </a:t>
            </a:r>
            <a:r>
              <a:rPr lang="ru-RU" sz="2400" b="1" i="1" dirty="0" err="1">
                <a:solidFill>
                  <a:srgbClr val="002060"/>
                </a:solidFill>
              </a:rPr>
              <a:t>ОПФп</a:t>
            </a:r>
            <a:r>
              <a:rPr lang="ru-RU" sz="2400" b="1" i="1" dirty="0">
                <a:solidFill>
                  <a:srgbClr val="002060"/>
                </a:solidFill>
              </a:rPr>
              <a:t>. – </a:t>
            </a:r>
            <a:r>
              <a:rPr lang="ru-RU" sz="2400" b="1" i="1" dirty="0" err="1">
                <a:solidFill>
                  <a:srgbClr val="002060"/>
                </a:solidFill>
              </a:rPr>
              <a:t>ОПФизн</a:t>
            </a:r>
            <a:r>
              <a:rPr lang="ru-RU" sz="2400" b="1" i="1" dirty="0">
                <a:solidFill>
                  <a:srgbClr val="002060"/>
                </a:solidFill>
              </a:rPr>
              <a:t>. )\</a:t>
            </a:r>
            <a:r>
              <a:rPr lang="ru-RU" sz="2400" b="1" i="1" dirty="0" err="1">
                <a:solidFill>
                  <a:srgbClr val="002060"/>
                </a:solidFill>
              </a:rPr>
              <a:t>ОПФп.к.г</a:t>
            </a:r>
            <a:r>
              <a:rPr lang="ru-RU" sz="2400" b="1" i="1" dirty="0">
                <a:solidFill>
                  <a:srgbClr val="002060"/>
                </a:solidFill>
              </a:rPr>
              <a:t>.= </a:t>
            </a:r>
            <a:r>
              <a:rPr lang="ru-RU" sz="2400" b="1" i="1" dirty="0" err="1">
                <a:solidFill>
                  <a:srgbClr val="002060"/>
                </a:solidFill>
              </a:rPr>
              <a:t>ОПФост</a:t>
            </a:r>
            <a:r>
              <a:rPr lang="ru-RU" sz="2400" b="1" i="1" dirty="0">
                <a:solidFill>
                  <a:srgbClr val="002060"/>
                </a:solidFill>
              </a:rPr>
              <a:t>.\</a:t>
            </a:r>
            <a:r>
              <a:rPr lang="ru-RU" sz="2400" b="1" i="1" dirty="0" err="1">
                <a:solidFill>
                  <a:srgbClr val="002060"/>
                </a:solidFill>
              </a:rPr>
              <a:t>ОПФп.к.г</a:t>
            </a:r>
            <a:r>
              <a:rPr lang="ru-RU" sz="2400" b="1" i="1" dirty="0">
                <a:solidFill>
                  <a:srgbClr val="002060"/>
                </a:solidFill>
              </a:rPr>
              <a:t>., </a:t>
            </a:r>
            <a:endParaRPr lang="ru-RU" sz="2400" b="1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где,  </a:t>
            </a:r>
            <a:r>
              <a:rPr lang="ru-RU" sz="2400" b="1" i="1" dirty="0" err="1">
                <a:solidFill>
                  <a:srgbClr val="002060"/>
                </a:solidFill>
              </a:rPr>
              <a:t>ОПФп</a:t>
            </a:r>
            <a:r>
              <a:rPr lang="ru-RU" sz="2400" b="1" i="1" dirty="0">
                <a:solidFill>
                  <a:srgbClr val="002060"/>
                </a:solidFill>
              </a:rPr>
              <a:t>. – </a:t>
            </a:r>
            <a:r>
              <a:rPr lang="ru-RU" sz="2400" b="1" dirty="0">
                <a:solidFill>
                  <a:srgbClr val="002060"/>
                </a:solidFill>
              </a:rPr>
              <a:t>первоначальная стоимость всех ОПФ, тенге.</a:t>
            </a:r>
          </a:p>
          <a:p>
            <a:endParaRPr lang="ru-RU" sz="2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805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6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smtClean="0">
                <a:solidFill>
                  <a:srgbClr val="002060"/>
                </a:solidFill>
              </a:rPr>
              <a:t>	Коэффициент </a:t>
            </a:r>
            <a:r>
              <a:rPr lang="ru-RU" sz="2200" b="1" dirty="0">
                <a:solidFill>
                  <a:srgbClr val="002060"/>
                </a:solidFill>
              </a:rPr>
              <a:t>обновления </a:t>
            </a:r>
            <a:r>
              <a:rPr lang="ru-RU" sz="2200" b="1" dirty="0" err="1">
                <a:solidFill>
                  <a:srgbClr val="002060"/>
                </a:solidFill>
              </a:rPr>
              <a:t>Кобн</a:t>
            </a:r>
            <a:r>
              <a:rPr lang="ru-RU" sz="2200" b="1" dirty="0">
                <a:solidFill>
                  <a:srgbClr val="002060"/>
                </a:solidFill>
              </a:rPr>
              <a:t>. – характеризует интенсивность ввода в действие новых ОПФ: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 </a:t>
            </a:r>
          </a:p>
          <a:p>
            <a:pPr algn="ctr"/>
            <a:r>
              <a:rPr lang="ru-RU" sz="2400" b="1" i="1" dirty="0" err="1">
                <a:solidFill>
                  <a:srgbClr val="002060"/>
                </a:solidFill>
              </a:rPr>
              <a:t>Кобн</a:t>
            </a:r>
            <a:r>
              <a:rPr lang="ru-RU" sz="2400" b="1" i="1" dirty="0">
                <a:solidFill>
                  <a:srgbClr val="002060"/>
                </a:solidFill>
              </a:rPr>
              <a:t>. = </a:t>
            </a:r>
            <a:r>
              <a:rPr lang="ru-RU" sz="2400" b="1" i="1" dirty="0" err="1">
                <a:solidFill>
                  <a:srgbClr val="002060"/>
                </a:solidFill>
              </a:rPr>
              <a:t>ОПФв.в</a:t>
            </a:r>
            <a:r>
              <a:rPr lang="ru-RU" sz="2400" b="1" i="1" dirty="0">
                <a:solidFill>
                  <a:srgbClr val="002060"/>
                </a:solidFill>
              </a:rPr>
              <a:t>.\</a:t>
            </a:r>
            <a:r>
              <a:rPr lang="ru-RU" sz="2400" b="1" i="1" dirty="0" err="1">
                <a:solidFill>
                  <a:srgbClr val="002060"/>
                </a:solidFill>
              </a:rPr>
              <a:t>ОПФп.к.г</a:t>
            </a:r>
            <a:r>
              <a:rPr lang="ru-RU" sz="2400" b="1" i="1" dirty="0">
                <a:solidFill>
                  <a:srgbClr val="002060"/>
                </a:solidFill>
              </a:rPr>
              <a:t>., </a:t>
            </a:r>
            <a:endParaRPr lang="ru-RU" sz="2400" b="1" dirty="0">
              <a:solidFill>
                <a:srgbClr val="002060"/>
              </a:solidFill>
            </a:endParaRP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где,    </a:t>
            </a:r>
            <a:r>
              <a:rPr lang="ru-RU" sz="2200" b="1" i="1" dirty="0" err="1">
                <a:solidFill>
                  <a:srgbClr val="002060"/>
                </a:solidFill>
              </a:rPr>
              <a:t>ОПФв.в</a:t>
            </a:r>
            <a:r>
              <a:rPr lang="ru-RU" sz="2200" b="1" i="1" dirty="0">
                <a:solidFill>
                  <a:srgbClr val="002060"/>
                </a:solidFill>
              </a:rPr>
              <a:t>. – </a:t>
            </a:r>
            <a:r>
              <a:rPr lang="ru-RU" sz="2200" b="1" dirty="0">
                <a:solidFill>
                  <a:srgbClr val="002060"/>
                </a:solidFill>
              </a:rPr>
              <a:t>стоимость вводимых ОПФ, тенге.</a:t>
            </a:r>
          </a:p>
          <a:p>
            <a:pPr algn="just"/>
            <a:r>
              <a:rPr lang="ru-RU" sz="2200" b="1" i="1" dirty="0">
                <a:solidFill>
                  <a:srgbClr val="002060"/>
                </a:solidFill>
              </a:rPr>
              <a:t> </a:t>
            </a:r>
            <a:endParaRPr lang="ru-RU" sz="2200" b="1" dirty="0">
              <a:solidFill>
                <a:srgbClr val="002060"/>
              </a:solidFill>
            </a:endParaRPr>
          </a:p>
          <a:p>
            <a:pPr algn="just"/>
            <a:r>
              <a:rPr lang="ru-RU" sz="2200" b="1" dirty="0" smtClean="0">
                <a:solidFill>
                  <a:srgbClr val="002060"/>
                </a:solidFill>
              </a:rPr>
              <a:t>	Коэффициент </a:t>
            </a:r>
            <a:r>
              <a:rPr lang="ru-RU" sz="2200" b="1" dirty="0">
                <a:solidFill>
                  <a:srgbClr val="002060"/>
                </a:solidFill>
              </a:rPr>
              <a:t>выбытия </a:t>
            </a:r>
            <a:r>
              <a:rPr lang="ru-RU" sz="2200" b="1" dirty="0" err="1">
                <a:solidFill>
                  <a:srgbClr val="002060"/>
                </a:solidFill>
              </a:rPr>
              <a:t>Квыб</a:t>
            </a:r>
            <a:r>
              <a:rPr lang="ru-RU" sz="2200" b="1" dirty="0">
                <a:solidFill>
                  <a:srgbClr val="002060"/>
                </a:solidFill>
              </a:rPr>
              <a:t>. – характеризует интенсивность выбытия:</a:t>
            </a:r>
          </a:p>
          <a:p>
            <a:pPr algn="just"/>
            <a:r>
              <a:rPr lang="ru-RU" sz="2200" b="1" dirty="0">
                <a:solidFill>
                  <a:srgbClr val="002060"/>
                </a:solidFill>
              </a:rPr>
              <a:t> </a:t>
            </a:r>
          </a:p>
          <a:p>
            <a:pPr algn="ctr"/>
            <a:r>
              <a:rPr lang="ru-RU" sz="2400" b="1" i="1" dirty="0" err="1">
                <a:solidFill>
                  <a:srgbClr val="002060"/>
                </a:solidFill>
              </a:rPr>
              <a:t>Квыб</a:t>
            </a:r>
            <a:r>
              <a:rPr lang="ru-RU" sz="2400" b="1" i="1" dirty="0">
                <a:solidFill>
                  <a:srgbClr val="002060"/>
                </a:solidFill>
              </a:rPr>
              <a:t>. + </a:t>
            </a:r>
            <a:r>
              <a:rPr lang="ru-RU" sz="2400" b="1" i="1" dirty="0" err="1">
                <a:solidFill>
                  <a:srgbClr val="002060"/>
                </a:solidFill>
              </a:rPr>
              <a:t>ОПФвыб</a:t>
            </a:r>
            <a:r>
              <a:rPr lang="ru-RU" sz="2400" b="1" i="1" dirty="0">
                <a:solidFill>
                  <a:srgbClr val="002060"/>
                </a:solidFill>
              </a:rPr>
              <a:t>.\</a:t>
            </a:r>
            <a:r>
              <a:rPr lang="ru-RU" sz="2400" b="1" i="1" dirty="0" err="1">
                <a:solidFill>
                  <a:srgbClr val="002060"/>
                </a:solidFill>
              </a:rPr>
              <a:t>ОПФп.к.г</a:t>
            </a:r>
            <a:r>
              <a:rPr lang="ru-RU" sz="2400" b="1" i="1" dirty="0">
                <a:solidFill>
                  <a:srgbClr val="002060"/>
                </a:solidFill>
              </a:rPr>
              <a:t>., </a:t>
            </a:r>
            <a:endParaRPr lang="ru-RU" sz="2400" b="1" dirty="0">
              <a:solidFill>
                <a:srgbClr val="002060"/>
              </a:solidFill>
            </a:endParaRPr>
          </a:p>
          <a:p>
            <a:pPr algn="just"/>
            <a:r>
              <a:rPr lang="ru-RU" sz="2200" b="1" dirty="0" smtClean="0">
                <a:solidFill>
                  <a:srgbClr val="002060"/>
                </a:solidFill>
              </a:rPr>
              <a:t>где,  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ОПФвыб</a:t>
            </a:r>
            <a:r>
              <a:rPr lang="ru-RU" sz="2200" b="1" i="1" dirty="0" smtClean="0">
                <a:solidFill>
                  <a:srgbClr val="002060"/>
                </a:solidFill>
              </a:rPr>
              <a:t>. – </a:t>
            </a:r>
            <a:r>
              <a:rPr lang="ru-RU" sz="2200" b="1" dirty="0" smtClean="0">
                <a:solidFill>
                  <a:srgbClr val="002060"/>
                </a:solidFill>
              </a:rPr>
              <a:t>стоимость выбывших </a:t>
            </a:r>
            <a:r>
              <a:rPr lang="ru-RU" sz="2200" b="1" dirty="0" err="1" smtClean="0">
                <a:solidFill>
                  <a:srgbClr val="002060"/>
                </a:solidFill>
              </a:rPr>
              <a:t>ОПФ,тенге</a:t>
            </a:r>
            <a:r>
              <a:rPr lang="ru-RU" sz="2200" b="1" dirty="0" smtClean="0">
                <a:solidFill>
                  <a:srgbClr val="002060"/>
                </a:solidFill>
              </a:rPr>
              <a:t>.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endParaRPr lang="ru-RU" sz="2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906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102</TotalTime>
  <Words>118</Words>
  <Application>Microsoft Office PowerPoint</Application>
  <PresentationFormat>Экран (4:3)</PresentationFormat>
  <Paragraphs>146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Волна</vt:lpstr>
      <vt:lpstr>           Рисунок 1. Структура капитала предприятия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Рисунок 1. Структура капитала предприятия</dc:title>
  <dc:creator>Amilo</dc:creator>
  <cp:lastModifiedBy>Amilo</cp:lastModifiedBy>
  <cp:revision>10</cp:revision>
  <dcterms:created xsi:type="dcterms:W3CDTF">2012-04-04T09:00:00Z</dcterms:created>
  <dcterms:modified xsi:type="dcterms:W3CDTF">2012-04-04T10:46:51Z</dcterms:modified>
</cp:coreProperties>
</file>