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FF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6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44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2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53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7093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85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36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952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87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40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95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7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93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4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363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13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8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49B4C-723B-4907-A653-DCBEDF2428D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7BF1A-0558-4B95-B001-EE8265058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1528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jl:30366217.4330000%20" TargetMode="External"/><Relationship Id="rId2" Type="http://schemas.openxmlformats.org/officeDocument/2006/relationships/hyperlink" Target="jl:30366217.4290000%2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jl:31311025.429%20" TargetMode="External"/><Relationship Id="rId2" Type="http://schemas.openxmlformats.org/officeDocument/2006/relationships/hyperlink" Target="jl:30366217.4280300%20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jl:1026672.0%20" TargetMode="External"/><Relationship Id="rId4" Type="http://schemas.openxmlformats.org/officeDocument/2006/relationships/hyperlink" Target="jl:31482402.4290000%2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jl:31091710.0%20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jl:30366217.4320000%20" TargetMode="External"/><Relationship Id="rId2" Type="http://schemas.openxmlformats.org/officeDocument/2006/relationships/hyperlink" Target="jl:31316788.0%20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jl:1026672.0%20" TargetMode="External"/><Relationship Id="rId2" Type="http://schemas.openxmlformats.org/officeDocument/2006/relationships/hyperlink" Target="jl:30366217.4280300%20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jl:1026672.0%20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jl:1039354.140000%20" TargetMode="External"/><Relationship Id="rId2" Type="http://schemas.openxmlformats.org/officeDocument/2006/relationships/hyperlink" Target="jl:30376514.0%2030548798.0%2030914368.0%2031093205.0%2031320362.0%2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474" y="735643"/>
            <a:ext cx="9613861" cy="1080938"/>
          </a:xfrm>
        </p:spPr>
        <p:txBody>
          <a:bodyPr/>
          <a:lstStyle/>
          <a:p>
            <a:pPr algn="ctr"/>
            <a:r>
              <a:rPr lang="ru-RU" b="1" dirty="0" smtClean="0"/>
              <a:t>СПЕЦИАЛЬНЫЙ НАЛОГОВЫЙ РЕЖИМ ДЛЯ СУБЪЕКТОВ МАЛОГО БИЗНЕСА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006385"/>
            <a:ext cx="11869615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427. ОБЩИЕ ПОЛОЖЕНИЯ</a:t>
            </a:r>
          </a:p>
          <a:p>
            <a:pPr marL="762000" indent="-508000" algn="just">
              <a:spcAft>
                <a:spcPts val="0"/>
              </a:spcAft>
            </a:pPr>
            <a:endParaRPr lang="ru-RU" sz="20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ЦЕЛЕЙ НАСТОЯЩЕГО КОДЕКСА СУБЪЕКТАМИ МАЛОГО БИЗНЕСА ПРИЗНАЮТСЯ ИНДИВИДУАЛЬНЫЕ ПРЕДПРИНИМАТЕЛИ И ЮРИДИЧЕСКИЕ ЛИЦА, УКАЗАННЫЕ В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СТАТЬЯХ 429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433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КОДЕКСА.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УСТАНАВЛИВАЕТ ДЛЯ СУБЪЕКТОВ МАЛОГО БИЗНЕСА УПРОЩЕННЫЙ ПОРЯДОК ИСЧИСЛЕНИЯ И УПЛАТЫ СОЦИАЛЬНОГО НАЛОГА, КОРПОРАТИВНОГО ИЛИ ИНДИВИДУАЛЬНОГО ПОДОХОДНОГО НАЛОГА, ЗА ИСКЛЮЧЕНИЕМ НАЛОГОВ, УДЕРЖИВАЕМЫХ У ИСТОЧНИКА ВЫПЛАТЫ. ИСЧИСЛЕНИЕ, УПЛАТА И ПРЕДСТАВЛЕНИЕ НАЛОГОВОЙ ОТЧЕТНОСТИ ПО НАЛОГАМ И ДРУГИМ ОБЯЗАТЕЛЬНЫМ ПЛАТЕЖАМ В БЮДЖЕТ, НЕ УКАЗАННЫМ В НАСТОЯЩЕМ ПУНКТЕ, ПРОИЗВОДЯТСЯ В ОБЩЕУСТАНОВЛЕННОМ ПОРЯДКЕ.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ОБЪЕКТОМ НАЛОГООБЛОЖЕНИЯ ДЛЯ НАЛОГОПЛАТЕЛЬЩИКОВ, ПРИМЕНЯЮЩИХ СПЕЦИАЛЬНЫЕ НАЛОГОВЫЕ РЕЖИМЫ НА ОСНОВЕ ПАТЕНТА ИЛИ УПРОЩЕННОЙ ДЕКЛАРАЦИИ, ЯВЛЯЕТСЯ ДОХОД ЗА НАЛОГОВЫЙ ПЕРИОД, СОСТОЯЩИЙ ИЗ ВСЕХ ВИДОВ ДОХОДОВ, УКАЗАННЫХ В ПУНКТЕ 4 НАСТОЯЩЕЙ СТАТЬИ, ПОЛУЧЕННЫХ (ПОДЛЕЖАЩИХ ПОЛУЧЕНИЮ) НА ТЕРРИТОРИИ РЕСПУБЛИКИ КАЗАХСТАН, С УЧЕТОМ КОРРЕКТИРОВОК, ПРОИЗВОДИМЫХ В СООТВЕТСТВИИ С ПУНКТОМ 8 НАСТОЯЩЕЙ СТАТЬИ.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262" y="422031"/>
            <a:ext cx="1746738" cy="177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01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endParaRPr lang="ru-RU" sz="2000" b="1" i="0" u="none" strike="noStrike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428. УСЛОВИЯ ПРИМЕНЕНИЯ СПЕЦИАЛЬНОГО НАЛОГОВОГО РЕЖИМА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МАЛОГО БИЗНЕСА ВПРАВЕ САМОСТОЯТЕЛЬНО ВЫБРАТЬ ТОЛЬКО ОДИН ИЗ НИЖЕПЕРЕЧИСЛЕННЫХ ПОРЯДКОВ ИСЧИСЛЕНИЯ И УПЛАТЫ НАЛОГОВ, А ТАКЖЕ ПРЕДСТАВЛЕНИЯ НАЛОГОВОЙ ОТЧЕТНОСТИ ПО НИМ: </a:t>
            </a:r>
          </a:p>
          <a:p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ОБЩЕУСТАНОВЛЕННЫЙ ПОРЯДОК; </a:t>
            </a:r>
          </a:p>
          <a:p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НА ОСНОВЕ ПАТЕНТА; </a:t>
            </a:r>
          </a:p>
          <a:p>
            <a:r>
              <a:rPr lang="ru-RU" sz="2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НА ОСНОВЕ УПРОЩЕННОЙ ДЕКЛАРАЦИИ. 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62000" indent="-508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429. УСЛОВИЯ ПРИМЕНЕНИЯ</a:t>
            </a:r>
          </a:p>
          <a:p>
            <a:pPr marL="762000" indent="-508000" algn="just">
              <a:spcAft>
                <a:spcPts val="0"/>
              </a:spcAft>
            </a:pPr>
            <a:endParaRPr lang="ru-RU" sz="20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НА ОСНОВЕ ПАТЕНТА ПРИМЕНЯЮТ ИНДИВИДУАЛЬНЫЕ ПРЕДПРИНИМАТЕЛИ, КОТОРЫЕ НЕ ЯВЛЯЮТСЯ ЛИЦАМИ, УКАЗАННЫМИ В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ПУНКТАХ 3 И 4 СТАТЬИ 428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КОДЕКСА, И СООТВЕТСТВУЮТ СЛЕДУЮЩИМ УСЛОВИЯМ: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ИСПОЛЬЗУЮТ ТРУД РАБОТНИКОВ;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ОСУЩЕСТВЛЯЮТ ДЕЯТЕЛЬНОСТЬ В ФОРМЕ ЛИЧНОГО ПРЕДПРИНИМАТЕЛЬСТВА;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ПОДПУНКТ 3 В РЕДАКЦИИ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ЗАКОНА</a:t>
            </a:r>
            <a:r>
              <a:rPr lang="ru-RU" b="1" i="1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РК ОТ 26.12.12 Г. № 61-V (ВВЕДЕНО В ДЕЙСТВИЕ С 1 ЯНВАРЯ 2014 Г.) (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СМ. СТАР. РЕД.</a:t>
            </a:r>
            <a:r>
              <a:rPr lang="ru-RU" b="1" i="1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ПРЕДЕЛЬНЫЙ ДОХОД КОТОРЫХ ЗА НАЛОГОВЫЙ ПЕРИОД НЕ ПРЕВЫШАЕТ 300-КРАТНОГО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МИНИМАЛЬНОГО РАЗМЕРА ЗАРАБОТНОЙ ПЛАТЫ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УСТАНОВЛЕННОГО ЗАКОНОМ О РЕСПУБЛИКАНСКОМ БЮДЖЕТЕ И ДЕЙСТВУЮЩЕГО НА 1 ЯНВАРЯ СООТВЕТСТВУЮЩЕГО ФИНАНСОВОГО ГОДА.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5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550769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431. ПОРЯДОК ПРИМЕНЕНИЯ</a:t>
            </a:r>
          </a:p>
          <a:p>
            <a:pPr marL="762000" indent="-508000" algn="just">
              <a:spcAft>
                <a:spcPts val="0"/>
              </a:spcAft>
            </a:pP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ПРИМЕНЕНИЯ СПЕЦИАЛЬНОГО НАЛОГОВОГО РЕЖИМА НА ОСНОВЕ ПАТЕНТА В НАЛОГОВЫЙ ОРГАН ПО МЕСТУ НАХОЖДЕНИЯ ПРЕДСТАВЛЯЕТСЯ РАСЧЕТ СТОИМОСТИ ПАТЕНТА (ДАЛЕЕ, В ЦЕЛЯХ НАСТОЯЩЕЙ ГЛАВЫ - РАСЧЕТ).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РАСЧЕТ ПРЕДСТАВЛЯЕТСЯ НА БУМАЖНОМ НОСИТЕЛЕ ИЛИ В ЭЛЕКТРОННОМ ВИДЕ, В ТОМ ЧИСЛЕ ПОСРЕДСТВОМ ВЕБ-ПОРТАЛА «ЭЛЕКТРОННОЕ ПРАВИТЕЛЬСТВО», ИНДИВИДУАЛЬНЫМИ ПРЕДПРИНИМАТЕЛЯМИ: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99FF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ВНОВЬ ОБРАЗОВАННЫМИ, - ОДНОВРЕМЕННО С </a:t>
            </a:r>
            <a:r>
              <a:rPr lang="ru-RU" sz="20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НАЛОГОВЫМ ЗАЯВЛЕНИЕМ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РЕГИСТРАЦИОННОМ УЧЕТЕ В КАЧЕСТВЕ ИНДИВИДУАЛЬНОГО ПРЕДПРИНИМАТЕЛЯ;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99FF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ОСУЩЕСТВЛЯЮЩИМИ ПЕРЕХОД С ОБЩЕУСТАНОВЛЕННОГО ПОРЯДКА ИЛИ ИНОГО СПЕЦИАЛЬНОГО НАЛОГОВОГО РЕЖИМА, - ДО 1 ЧИСЛА МЕСЯЦА ПРИМЕНЕНИЯ СПЕЦИАЛЬНОГО НАЛОГОВОГО РЕЖИМА НА ОСНОВЕ ПАТЕНТА;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99FF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ПРИМЕНЯЮЩИМИ СПЕЦИАЛЬНЫЙ НАЛОГОВЫЙ РЕЖИМ НА ОСНОВЕ ПАТЕНТА ДЛЯ ПОЛУЧЕНИЯ ОЧЕРЕДНОГО ПАТЕНТА, - ДО ИСТЕЧЕНИЯ СРОКА ДЕЙСТВИЯ ПРЕДЫДУЩЕГО ПАТЕНТА ИЛИ СРОКА ПРИОСТАНОВЛЕНИЯ ПРЕДСТАВЛЕНИЯ НАЛОГОВОЙ ОТЧЕТНОСТИ.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083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676" y="1074729"/>
            <a:ext cx="105507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РАСЧЕТ</a:t>
            </a: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НАЛОГОВОЙ ОТЧЕТНОСТЬЮ ДЛЯ ИСЧИСЛЕНИЯ СТОИМОСТИ ПАТЕНТА.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СТОИМОСТЬ ПАТЕНТА ИСЧИСЛЯЕТСЯ В СООТВЕТСТВИИ С </a:t>
            </a: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ПУНКТОМ 1 СТАТЬИ 432</a:t>
            </a: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КОДЕКСА.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УПЛАТА СТОИМОСТИ ПАТЕНТА ПРОИЗВОДИТСЯ НАЛОГОПЛАТЕЛЬЩИКОМ ДО ПРЕДСТАВЛЕНИЯ РАСЧЕТА.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32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1046284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432. ИСЧИСЛЕНИЕ СТОИМОСТИ ПАТЕНТА</a:t>
            </a:r>
          </a:p>
          <a:p>
            <a:pPr marL="762000" indent="-508000" algn="just">
              <a:spcAft>
                <a:spcPts val="0"/>
              </a:spcAft>
            </a:pP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СТОИМОСТЬ ПАТЕНТА ВКЛЮЧАЮТСЯ ПОДЛЕЖАЩИЕ УПЛАТЕ СУММЫ ИНДИВИДУАЛЬНОГО ПОДОХОДНОГО НАЛОГА (КРОМЕ ИНДИВИДУАЛЬНОГО ПОДОХОДНОГО НАЛОГА, УДЕРЖИВАЕМОГО У ИСТОЧНИКА ВЫПЛАТЫ), СОЦИАЛЬНОГО НАЛОГА, ОБЯЗАТЕЛЬНЫХ ПЕНСИОННЫХ ВЗНОСОВ И СОЦИАЛЬНЫХ ОТЧИСЛЕНИЙ.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ИСЧИСЛЕНИЕ СУММ ИНДИВИДУАЛЬНОГО ПОДОХОДНОГО НАЛОГА И СОЦИАЛЬНОГО НАЛОГА, ВКЛЮЧАЕМЫХ В СТОИМОСТЬ ПАТЕНТА, ПРОИЗВОДИТСЯ ПУТЕМ ПРИМЕНЕНИЯ СТАВКИ В РАЗМЕРЕ 2 ПРОЦЕНТОВ К ОБЪЕКТУ НАЛОГООБЛОЖЕНИЯ. ИСЧИСЛЕННАЯ СУММА ПОДЛЕЖИТ УПЛАТЕ В БЮДЖЕТ В ВИДЕ:</a:t>
            </a:r>
          </a:p>
          <a:p>
            <a:pPr indent="254000" algn="just">
              <a:spcAft>
                <a:spcPts val="0"/>
              </a:spcAft>
            </a:pP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arenR"/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ИНДИВИДУАЛЬНОГО ПОДОХОДНОГО НАЛОГА - В РАЗМЕРЕ 1/2 ЧАСТИ ИСЧИСЛЕННОЙ СУММЫ;</a:t>
            </a:r>
          </a:p>
          <a:p>
            <a:pPr marL="457200" indent="-457200" algn="just">
              <a:spcAft>
                <a:spcPts val="0"/>
              </a:spcAft>
              <a:buAutoNum type="arabicParenR"/>
            </a:pPr>
            <a:endParaRPr lang="ru-RU" sz="2000" b="1" i="0" u="none" strike="noStrike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СОЦИАЛЬНОГО НАЛОГА - В РАЗМЕРЕ 1/2 ЧАСТИ ИСЧИСЛЕННОЙ СУММЫ ЗА МИНУСОМ СОЦИАЛЬНЫХ ОТЧИСЛЕНИЙ.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931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НА ОСНОВЕ УПРОЩЕННОЙ ДЕКЛАРАЦ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762000" indent="-508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433. УСЛОВИЯ ПРИМЕНЕНИЯ</a:t>
            </a:r>
            <a:endParaRPr lang="ru-RU" sz="20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СПЕЦИАЛЬНЫЙ НАЛОГОВЫЙ РЕЖИМ НА ОСНОВЕ УПРОЩЕННОЙ ДЕКЛАРАЦИИ ПРИМЕНЯЮТ ИНДИВИДУАЛЬНЫЕ ПРЕДПРИНИМАТЕЛИ И ЮРИДИЧЕСКИЕ ЛИЦА, КОТОРЫЕ НЕ ЯВЛЯЮТСЯ ЛИЦАМИ, УКАЗАННЫМИ В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ПУНКТАХ 3 И 4 СТАТЬИ 428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КОДЕКСА, И СООТВЕТСТВУЮТ СЛЕДУЮЩИМ УСЛОВИЯМ:</a:t>
            </a:r>
          </a:p>
          <a:p>
            <a:pPr indent="254000" algn="just">
              <a:spcAft>
                <a:spcPts val="0"/>
              </a:spcAft>
            </a:pP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1)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ИНДИВИДУАЛЬНЫХ ПРЕДПРИНИМАТЕЛЕЙ: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ПРЕДЕЛЬНАЯ СРЕДНЕСПИСОЧНАЯ ЧИСЛЕННОСТЬ РАБОТНИКОВ ЗА НАЛОГОВЫЙ ПЕРИОД СОСТАВЛЯЕТ ДВАДЦАТЬ ПЯТЬ ЧЕЛОВЕК, ВКЛЮЧАЯ САМОГО ИНДИВИДУАЛЬНОГО ПРЕДПРИНИМАТЕЛЯ;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ПРЕДЕЛЬНЫЙ ДОХОД ЗА НАЛОГОВЫЙ ПЕРИОД СОСТАВЛЯЕТ 1400-КРАТНЫЙ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МИНИМАЛЬНЫЙ РАЗМЕР ЗАРАБОТНОЙ ПЛАТЫ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УСТАНОВЛЕННЫЙ ЗАКОНОМ О РЕСПУБЛИКАНСКОМ БЮДЖЕТЕ И ДЕЙСТВУЮЩИЙ НА 1 ЯНВАРЯ СООТВЕТСТВУЮЩЕГО ФИНАНСОВОГО ГОДА;</a:t>
            </a:r>
          </a:p>
          <a:p>
            <a:pPr indent="254000" algn="just">
              <a:spcAft>
                <a:spcPts val="0"/>
              </a:spcAft>
            </a:pP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2)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ЮРИДИЧЕСКИХ ЛИЦ: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ПРЕДЕЛЬНАЯ СРЕДНЕСПИСОЧНАЯ ЧИСЛЕННОСТЬ РАБОТНИКОВ ЗА НАЛОГОВЫЙ ПЕРИОД СОСТАВЛЯЕТ ПЯТЬДЕСЯТ ЧЕЛОВЕК;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ПРЕДЕЛЬНЫЙ ДОХОД ЗА НАЛОГОВЫЙ ПЕРИОД СОСТАВЛЯЕТ 2800-КРАТНЫЙ МИНИМАЛЬНЫЙ РАЗМЕР ЗАРАБОТНОЙ ПЛАТЫ, УСТАНОВЛЕННЫЙ ЗАКОНОМ О РЕСПУБЛИКАНСКОМ БЮДЖЕТЕ И ДЕЙСТВУЮЩИЙ НА 1 ЯНВАРЯ СООТВЕТСТВУЮЩЕГО ФИНАНСОВОГО ГОДА.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14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91108"/>
            <a:ext cx="1219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СТАТЬЯ 435. ПОРЯДОК ПРИМЕНЕНИЯ</a:t>
            </a:r>
          </a:p>
          <a:p>
            <a:pPr marL="762000" indent="-508000" algn="just">
              <a:spcAft>
                <a:spcPts val="0"/>
              </a:spcAft>
            </a:pPr>
            <a:endParaRPr lang="ru-RU" sz="20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AutoNum type="arabicPeriod"/>
            </a:pPr>
            <a:r>
              <a:rPr lang="ru-RU" b="1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ПРИМЕНЕНИЯ СПЕЦИАЛЬНОГО НАЛОГОВОГО РЕЖИМА НА ОСНОВЕ УПРОЩЕННОЙ ДЕКЛАРАЦИИ НАЛОГОПЛАТЕЛЬЩИКИ, ЗА ИСКЛЮЧЕНИЕМ ВНОВЬ ОБРАЗОВАННЫХ ИНДИВИДУАЛЬНЫХ ПРЕДПРИНИМАТЕЛЕЙ, ПРЕДСТАВЛЯЮТ В НАЛОГОВЫЙ ОРГАН ПО МЕСТУ НАХОЖДЕНИЯ УВЕДОМЛЕНИЕ О ПРИМЕНЯЕМОМ РЕЖИМЕ НАЛОГООБЛОЖЕНИЯ.</a:t>
            </a:r>
          </a:p>
          <a:p>
            <a:pPr marL="342900" indent="-342900" algn="just">
              <a:spcAft>
                <a:spcPts val="0"/>
              </a:spcAft>
              <a:buAutoNum type="arabicPeriod"/>
            </a:pPr>
            <a:endParaRPr lang="ru-RU" b="1" u="none" strike="noStrike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СТАТЬЯ 436. ИСЧИСЛЕНИЕ НАЛОГОВ ПО УПРОЩЕННОЙ ДЕКЛАРАЦИИ </a:t>
            </a:r>
          </a:p>
          <a:p>
            <a:pPr algn="just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ИСЧИСЛЕНИЕ НАЛОГОВ НА ОСНОВЕ УПРОЩЕННОЙ ДЕКЛАРАЦИИ ПРОИЗВОДИТСЯ НАЛОГОПЛАТЕЛЬЩИКОМ САМОСТОЯТЕЛЬНО ПУТЕМ ПРИМЕНЕНИЯ К ОБЪЕКТУ НАЛОГООБЛОЖЕНИЯ ЗА ОТЧЕТНЫЙ НАЛОГОВЫЙ ПЕРИОД СТАВКИ В РАЗМЕРЕ 3 ПРОЦЕНТОВ.</a:t>
            </a: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СУММА НАЛОГОВ, ИСЧИСЛЕННАЯ ЗА НАЛОГОВЫЙ ПЕРИОД СОГЛАСНО ПУНКТУ 1 НАСТОЯЩЕЙ СТАТЬИ, ПОДЛЕЖИТ КОРРЕКТИРОВКЕ В СТОРОНУ УМЕНЬШЕНИЯ НА СУММУ В РАЗМЕРЕ 1,5 ПРОЦЕНТА ОТ СУММЫ НАЛОГА ЗА КАЖДОГО РАБОТНИКА, ИСХОДЯ ИЗ СРЕДНЕСПИСОЧНОЙ ЧИСЛЕННОСТИ РАБОТНИКОВ, ЕСЛИ СРЕДНЕМЕСЯЧНАЯ ЗАРАБОТНАЯ ПЛАТА РАБОТНИКОВ ПО ИТОГАМ ОТЧЕТНОГО ПЕРИОДА СОСТАВИЛА У ИНДИВИДУАЛЬНЫХ ПРЕДПРИНИМАТЕЛЕЙ НЕ МЕНЕЕ 2-КРАТНОГО, ЮРИДИЧЕСКИХ ЛИЦ - НЕ МЕНЕЕ 2,5-КРАТНОГО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МИНИМАЛЬНОГО РАЗМЕРА ЗАРАБОТНОЙ ПЛАТЫ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УСТАНОВЛЕННОГО ЗАКОНОМ О РЕСПУБЛИКАНСКОМ БЮДЖЕТЕ И ДЕЙСТВУЮЩЕГО НА ПЕРВОЕ ЧИСЛО НАЛОГОВОГО ПЕРИОДА. </a:t>
            </a:r>
          </a:p>
          <a:p>
            <a:pPr marL="342900" indent="-342900" algn="just">
              <a:spcAft>
                <a:spcPts val="0"/>
              </a:spcAft>
              <a:buAutoNum type="arabicPeriod"/>
            </a:pP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62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1056835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ctr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437. СРОКИ ПРЕДСТАВЛЕНИЯ УПРОЩЕННОЙ ДЕКЛАРАЦИИ И УПЛАТЫ НАЛОГОВ</a:t>
            </a:r>
          </a:p>
          <a:p>
            <a:pPr marL="762000" indent="-508000" algn="ctr">
              <a:spcAft>
                <a:spcPts val="0"/>
              </a:spcAft>
            </a:pP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1.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УПРОЩЕННАЯ ДЕКЛАРАЦИЯ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ПРЕДСТАВЛЯЕТСЯ В НАЛОГОВЫЙ ОРГАН ПО МЕСТУ НАХОЖДЕНИЯ НАЛОГОПЛАТЕЛЬЩИКА НЕ ПОЗДНЕЕ 15 ЧИСЛА ВТОРОГО МЕСЯЦА, СЛЕДУЮЩЕГО ЗА ОТЧЕТНЫМ НАЛОГОВЫМ ПЕРИОДОМ. </a:t>
            </a:r>
          </a:p>
          <a:p>
            <a:pPr indent="25400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2.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УПЛАТА В БЮДЖЕТ ИСЧИСЛЕННЫХ ПО УПРОЩЕННОЙ ДЕКЛАРАЦИИ НАЛОГОВ ПРОИЗВОДИТСЯ НЕ ПОЗДНЕЕ 25 ЧИСЛА ВТОРОГО МЕСЯЦА, СЛЕДУЮЩЕГО ЗА ОТЧЕТНЫМ НАЛОГОВЫМ ПЕРИОДОМ, В ВИДЕ ИНДИВИДУАЛЬНОГО (КОРПОРАТИВНОГО) ПОДОХОДНОГО НАЛОГА И СОЦИАЛЬНОГО НАЛОГА.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ПРИ ЭТОМ ИНДИВИДУАЛЬНЫЙ (КОРПОРАТИВНЫЙ) ПОДОХОДНЫЙ НАЛОГ ПОДЛЕЖИТ УПЛАТЕ В РАЗМЕРЕ 1/2 ОТ ИСЧИСЛЕННОЙ СУММЫ НАЛОГОВ ПО УПРОЩЕННОЙ ДЕКЛАРАЦИИ, СОЦИАЛЬНЫЙ НАЛОГ - В РАЗМЕРЕ 1/2 ОТ ИСЧИСЛЕННОЙ СУММЫ НАЛОГОВ ПО УПРОЩЕННОЙ ДЕКЛАРАЦИИ ЗА МИНУСОМ СУММЫ СОЦИАЛЬНЫХ ОТЧИСЛЕНИЙ В ГОСУДАРСТВЕННЫЙ ФОНД СОЦИАЛЬНОГО СТРАХОВАНИЯ, ИСЧИСЛЕННЫХ В СООТВЕТСТВИИ С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ЗАКОНОДАТЕЛЬНЫМ АКТОМ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РЕСПУБЛИКИ КАЗАХСТАН ОБ ОБЯЗАТЕЛЬНОМ СОЦИАЛЬНОМ СТРАХОВАНИИ. </a:t>
            </a:r>
          </a:p>
          <a:p>
            <a:pPr indent="254000" algn="just">
              <a:spcAft>
                <a:spcPts val="0"/>
              </a:spcAft>
            </a:pPr>
            <a:endParaRPr lang="ru-RU" b="1" i="0" u="none" strike="noStrike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54000" algn="just"/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3.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УПРОЩЕННОЙ ДЕКЛАРАЦИИ ОТРАЖАЮТСЯ ИСЧИСЛЕННЫЕ СУММЫ ИНДИВИДУАЛЬНОГО ПОДОХОДНОГО НАЛОГА, УДЕРЖИВАЕМОГО У ИСТОЧНИКА ВЫПЛАТЫ, ОБЯЗАТЕЛЬНЫХ ПЕНСИОННЫХ ВЗНОСОВ, ОБЯЗАТЕЛЬНЫХ ПРОФЕССИОНАЛЬНЫХ ПЕНСИОННЫХ ВЗНОСОВ И СОЦИАЛЬНЫХ ОТЧИСЛЕНИЙ.</a:t>
            </a:r>
          </a:p>
          <a:p>
            <a:pPr indent="254000" algn="just">
              <a:spcAft>
                <a:spcPts val="0"/>
              </a:spcAft>
            </a:pP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494215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46</TotalTime>
  <Words>913</Words>
  <Application>Microsoft Office PowerPoint</Application>
  <PresentationFormat>Широкоэкранный</PresentationFormat>
  <Paragraphs>68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Trebuchet MS</vt:lpstr>
      <vt:lpstr>Берлин</vt:lpstr>
      <vt:lpstr>СПЕЦИАЛЬНЫЙ НАЛОГОВЫЙ РЕЖИМ ДЛЯ СУБЪЕКТОВ МАЛОГО БИЗНЕСА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СПЕЦИАЛЬНЫЙ НАЛОГОВЫЙ РЕЖИМ ДЛЯ СУБЪЕКТОВ МАЛОГО БИЗНЕСА</dc:title>
  <dc:creator>Тулеген</dc:creator>
  <cp:lastModifiedBy>Тулеген</cp:lastModifiedBy>
  <cp:revision>6</cp:revision>
  <dcterms:created xsi:type="dcterms:W3CDTF">2014-03-02T09:47:27Z</dcterms:created>
  <dcterms:modified xsi:type="dcterms:W3CDTF">2014-03-02T16:55:51Z</dcterms:modified>
</cp:coreProperties>
</file>