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03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602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262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931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29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503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610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28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34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182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01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55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505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54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39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35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6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73522-CA9C-47E8-8F73-D1DBCB0E27E3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EE58C-C1CD-4F47-86C3-BA72F1ABE5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30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569" y="808893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РАСХОД ТОПЛИВА НА ЭКСПЛУАТАЦИЮ ГРУЗОВЫХ АВТОМОБИЛЕЙ, ВЫПОЛНЯЮЩИХ ТРАНСПОРТНУЮ РАБОТУ, УЧИТЫВАЕМУЮ В ТКМ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927" y="2390591"/>
            <a:ext cx="10830209" cy="4235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 = Н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100км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*L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 + Н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100ткм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*Р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ткм 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/100</a:t>
            </a:r>
            <a:r>
              <a:rPr lang="ru-RU" sz="1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600" b="1" i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 расхода топлива на 100 ткм транспортной работы составляет: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карбюраторных автомобилей – 2,0 л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дизельных автомобилей – 1,3 л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сжиженного нефтяного газа – 2,5 л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сжатого природного газа – 2,0 м3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газодизелей – 1,2 м3 + 0,25 л</a:t>
            </a:r>
            <a:endParaRPr lang="ru-RU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8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91663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РАСХОД ТОПЛИВА НА ЭКСПЛУАТАЦИЮ 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АВТОМОБИЛЕЙ-САМОСВАЛОВ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611" y="3211206"/>
            <a:ext cx="11380038" cy="11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 = Н</a:t>
            </a:r>
            <a:r>
              <a:rPr lang="ru-RU" sz="66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100км</a:t>
            </a:r>
            <a:r>
              <a:rPr lang="ru-RU" sz="6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*L</a:t>
            </a:r>
            <a:r>
              <a:rPr lang="ru-RU" sz="66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6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 + 0,25*</a:t>
            </a:r>
            <a:r>
              <a:rPr lang="ru-RU" sz="6600" b="1" i="1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6600" b="1" i="1" baseline="-25000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</a:t>
            </a:r>
            <a:r>
              <a:rPr lang="ru-RU" sz="6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5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7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91663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РАСХОД ТОПЛИВА НА ЭКСПЛУАТАЦИЮ 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САМОСВАЛЬНЫХ АВТОПОЕЗДОВ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48" y="3234652"/>
            <a:ext cx="12162305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 = [Н</a:t>
            </a:r>
            <a:r>
              <a:rPr lang="ru-RU" sz="40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100км 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± Н</a:t>
            </a:r>
            <a:r>
              <a:rPr lang="ru-RU" sz="40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100ткм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*(Q</a:t>
            </a:r>
            <a:r>
              <a:rPr lang="ru-RU" sz="40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 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sz="40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/2)]*L</a:t>
            </a:r>
            <a:r>
              <a:rPr lang="ru-RU" sz="40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 + 0.25*</a:t>
            </a:r>
            <a:r>
              <a:rPr lang="en-US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4000" b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</a:t>
            </a:r>
            <a:r>
              <a:rPr lang="ru-RU" sz="40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28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61" y="879233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РАСХОД ТОПЛИВА НА ЭКСПЛУАТАЦИЮ ЛЕГКОВЫХ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АВТОМОБИЛЕЙ; АВТОБУСОВ; ГРУЗОВЫХ АВТОМОБИЛЕЙ, РАБОТА КОТОРЫХ НЕ УЧИТЫВАЕТСЯ В ТКМ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3611" y="3234652"/>
            <a:ext cx="10924786" cy="15951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9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 = Н</a:t>
            </a:r>
            <a:r>
              <a:rPr lang="ru-RU" sz="96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100км</a:t>
            </a:r>
            <a:r>
              <a:rPr lang="ru-RU" sz="9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*L</a:t>
            </a:r>
            <a:r>
              <a:rPr lang="ru-RU" sz="96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96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/100.</a:t>
            </a:r>
            <a:endParaRPr lang="ru-RU" sz="8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54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61" y="879233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РАСХОД ТОПЛИВА ДЛЯ СПЕЦИАЛИЗИРОВАННОГО ПОДВИЖНОГО СОСТАВА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461" y="3438163"/>
            <a:ext cx="11723077" cy="1775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 = [Н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100км 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± Н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100ткм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*(Q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Q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)]*L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 +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100ткм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*Р</a:t>
            </a:r>
            <a:r>
              <a:rPr lang="ru-RU" sz="4800" b="1" i="1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ткм</a:t>
            </a:r>
            <a:r>
              <a:rPr lang="ru-RU" sz="4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/100.</a:t>
            </a:r>
            <a:endParaRPr lang="ru-RU" sz="4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23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61" y="738556"/>
            <a:ext cx="9989382" cy="1160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СМАЗОЧНЫЕ, ОБТИРОЧНЫЕ И ПРОЧИЕ ЭКСПЛУАТАЦИОННЫЕ МАТЕРИАЛЫ</a:t>
            </a:r>
            <a:r>
              <a:rPr lang="ru-RU" sz="2800" dirty="0">
                <a:solidFill>
                  <a:srgbClr val="00B050"/>
                </a:solidFill>
              </a:rPr>
              <a:t/>
            </a:r>
            <a:br>
              <a:rPr lang="ru-RU" sz="2800" dirty="0">
                <a:solidFill>
                  <a:srgbClr val="00B050"/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97326" y="2474789"/>
            <a:ext cx="12289326" cy="338554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Нормы расхода смазочных материалов установлены на каждые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топлива: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масло для двигателя: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автомобилей с карбюраторным дви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­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гателем                               -  2,4 л;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автомобилей с дизельным двигате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­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                                      -  3,2 л;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трансмиссионное масло: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автомобилей с одной ведущей осью                                              -  0,3 л;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автомобилей с несколькими ведущи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­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 осями                           -  0,4 л;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консистентная смазка                                                     -    0,3 кг.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Расход керосина устанавливается в размере 0,5% от расхода жидкого топлива (по норме) по весу.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Расход обтирочных материалов составляет 24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 кг в год на один списочный автомобиль.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4444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1" y="580717"/>
            <a:ext cx="10398369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ЗАПАСНЫЕ ЧАСТИ И МАТЕРИАЛЫ ДЛЯ ТЕХНИЧЕСКОГО ОБСЛУЖИВАНИЯ И РЕМОНТА АВТОМОБИЛЕЙ</a:t>
            </a:r>
            <a:endParaRPr lang="ru-RU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6861" y="2459447"/>
            <a:ext cx="11441723" cy="4066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Затраты на запасные части определяются по фор­муле</a:t>
            </a:r>
            <a:endParaRPr lang="ru-RU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Зз.ч. = Нз.ч.*L</a:t>
            </a:r>
            <a:r>
              <a:rPr lang="ru-RU" sz="4000" b="1" i="1" baseline="-25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40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/1000,</a:t>
            </a:r>
            <a:endParaRPr lang="ru-RU" sz="32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где,  </a:t>
            </a: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Нз.ч</a:t>
            </a:r>
            <a:r>
              <a:rPr lang="ru-RU" sz="24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 затрат на запасные части, тенге/1000 км. </a:t>
            </a:r>
            <a:endParaRPr lang="ru-RU" sz="16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Затраты на материалы определяются по формуле</a:t>
            </a:r>
            <a:endParaRPr lang="ru-RU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Зм = Нм* L</a:t>
            </a:r>
            <a:r>
              <a:rPr lang="ru-RU" sz="4000" b="1" i="1" baseline="-25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 </a:t>
            </a:r>
            <a:r>
              <a:rPr lang="ru-RU" sz="40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/1000,</a:t>
            </a:r>
            <a:endParaRPr lang="ru-RU" sz="32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где, </a:t>
            </a: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Нм - </a:t>
            </a:r>
            <a:r>
              <a:rPr lang="ru-RU" sz="20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норма затрат на материалы, тенге/1000 км.</a:t>
            </a:r>
            <a:endParaRPr lang="ru-RU" sz="1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71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62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97171"/>
            <a:ext cx="9989382" cy="87922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АВТОШИНЫ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2015" y="2320141"/>
            <a:ext cx="11676185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Потребность в автомобильных шинах: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Аш = Lоб*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ru-RU" sz="4000" b="1" i="1" u="none" strike="noStrike" cap="none" normalizeH="0" baseline="-3000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/L</a:t>
            </a:r>
            <a:r>
              <a:rPr kumimoji="0" lang="ru-RU" sz="4000" b="1" i="1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 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число шин на каждом автомобиле без учета запасного;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норма пробега для данной марки шин.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Затраты   на   восстановление износа   и ремонт шин: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Зш = Нш* Lоб*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ru-RU" sz="4000" b="1" i="1" u="none" strike="noStrike" cap="none" normalizeH="0" baseline="-3000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/1000 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Нш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 норма затрат на восстановление износа и ремонт шин на 1000 км пробега.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6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TC104033917[[fn=Берлин]]</Template>
  <TotalTime>84</TotalTime>
  <Words>339</Words>
  <Application>Microsoft Office PowerPoint</Application>
  <PresentationFormat>Широкоэкранный</PresentationFormat>
  <Paragraphs>48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Берлин</vt:lpstr>
      <vt:lpstr>РАСХОД ТОПЛИВА НА ЭКСПЛУАТАЦИЮ ГРУЗОВЫХ АВТОМОБИЛЕЙ, ВЫПОЛНЯЮЩИХ ТРАНСПОРТНУЮ РАБОТУ, УЧИТЫВАЕМУЮ В ТКМ </vt:lpstr>
      <vt:lpstr>РАСХОД ТОПЛИВА НА ЭКСПЛУАТАЦИЮ  АВТОМОБИЛЕЙ-САМОСВАЛОВ </vt:lpstr>
      <vt:lpstr>РАСХОД ТОПЛИВА НА ЭКСПЛУАТАЦИЮ  САМОСВАЛЬНЫХ АВТОПОЕЗДОВ </vt:lpstr>
      <vt:lpstr>РАСХОД ТОПЛИВА НА ЭКСПЛУАТАЦИЮ ЛЕГКОВЫХ АВТОМОБИЛЕЙ; АВТОБУСОВ; ГРУЗОВЫХ АВТОМОБИЛЕЙ, РАБОТА КОТОРЫХ НЕ УЧИТЫВАЕТСЯ В ТКМ </vt:lpstr>
      <vt:lpstr>РАСХОД ТОПЛИВА ДЛЯ СПЕЦИАЛИЗИРОВАННОГО ПОДВИЖНОГО СОСТАВА </vt:lpstr>
      <vt:lpstr>СМАЗОЧНЫЕ, ОБТИРОЧНЫЕ И ПРОЧИЕ ЭКСПЛУАТАЦИОННЫЕ МАТЕРИАЛЫ </vt:lpstr>
      <vt:lpstr>ЗАПАСНЫЕ ЧАСТИ И МАТЕРИАЛЫ ДЛЯ ТЕХНИЧЕСКОГО ОБСЛУЖИВАНИЯ И РЕМОНТА АВТОМОБИЛЕЙ</vt:lpstr>
      <vt:lpstr> АВТОШИНЫ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РАСХОД ТОПЛИВА НА ЭКСПЛУАТАЦИЮ ГРУЗОВЫХ АВТОМОБИЛЕЙ, ВЫПОЛНЯЮЩИХ ТРАНСПОРТНУЮ РАБОТУ, УЧИТЫВАЕМУЮ В ТКМ</dc:title>
  <dc:creator>Тулеген</dc:creator>
  <cp:lastModifiedBy>Тулеген</cp:lastModifiedBy>
  <cp:revision>10</cp:revision>
  <dcterms:created xsi:type="dcterms:W3CDTF">2013-12-24T10:56:58Z</dcterms:created>
  <dcterms:modified xsi:type="dcterms:W3CDTF">2014-03-12T13:28:29Z</dcterms:modified>
</cp:coreProperties>
</file>