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3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4" d="100"/>
          <a:sy n="54" d="100"/>
        </p:scale>
        <p:origin x="42" y="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4C57C-39E4-4562-AC8B-08F4154E0EB7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70EEE507-8CBA-409E-A1C8-6DE8F6A703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701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4C57C-39E4-4562-AC8B-08F4154E0EB7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70EEE507-8CBA-409E-A1C8-6DE8F6A703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9035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4C57C-39E4-4562-AC8B-08F4154E0EB7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70EEE507-8CBA-409E-A1C8-6DE8F6A703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41517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4C57C-39E4-4562-AC8B-08F4154E0EB7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70EEE507-8CBA-409E-A1C8-6DE8F6A70396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375555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4C57C-39E4-4562-AC8B-08F4154E0EB7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70EEE507-8CBA-409E-A1C8-6DE8F6A703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28774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4C57C-39E4-4562-AC8B-08F4154E0EB7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E507-8CBA-409E-A1C8-6DE8F6A703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4903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4C57C-39E4-4562-AC8B-08F4154E0EB7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E507-8CBA-409E-A1C8-6DE8F6A703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45110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4C57C-39E4-4562-AC8B-08F4154E0EB7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E507-8CBA-409E-A1C8-6DE8F6A703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4821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4A4C57C-39E4-4562-AC8B-08F4154E0EB7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70EEE507-8CBA-409E-A1C8-6DE8F6A703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97987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4C57C-39E4-4562-AC8B-08F4154E0EB7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E507-8CBA-409E-A1C8-6DE8F6A703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6117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4C57C-39E4-4562-AC8B-08F4154E0EB7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70EEE507-8CBA-409E-A1C8-6DE8F6A703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5035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4C57C-39E4-4562-AC8B-08F4154E0EB7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E507-8CBA-409E-A1C8-6DE8F6A703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4474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4C57C-39E4-4562-AC8B-08F4154E0EB7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E507-8CBA-409E-A1C8-6DE8F6A703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203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4C57C-39E4-4562-AC8B-08F4154E0EB7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E507-8CBA-409E-A1C8-6DE8F6A703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379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4C57C-39E4-4562-AC8B-08F4154E0EB7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E507-8CBA-409E-A1C8-6DE8F6A703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55285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4C57C-39E4-4562-AC8B-08F4154E0EB7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E507-8CBA-409E-A1C8-6DE8F6A703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9178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4C57C-39E4-4562-AC8B-08F4154E0EB7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E507-8CBA-409E-A1C8-6DE8F6A703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2357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A4C57C-39E4-4562-AC8B-08F4154E0EB7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EEE507-8CBA-409E-A1C8-6DE8F6A703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890296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  <p:sldLayoutId id="2147483815" r:id="rId12"/>
    <p:sldLayoutId id="2147483816" r:id="rId13"/>
    <p:sldLayoutId id="2147483817" r:id="rId14"/>
    <p:sldLayoutId id="2147483818" r:id="rId15"/>
    <p:sldLayoutId id="2147483819" r:id="rId16"/>
    <p:sldLayoutId id="2147483820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982" y="630136"/>
            <a:ext cx="9613861" cy="93489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dirty="0" smtClean="0"/>
              <a:t>НАЛОГИ РК</a:t>
            </a:r>
            <a:endParaRPr lang="ru-RU" sz="7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31984" y="1595021"/>
            <a:ext cx="1000564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54000" algn="just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  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КОРПОРАТИВНЫЙ ПОДОХОДНЫЙ НАЛОГ;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  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ИНДИВИДУАЛЬНЫЙ ПОДОХОДНЫЙ НАЛОГ;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  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НАЛОГ НА ДОБАВЛЕННУЮ СТОИМОСТЬ;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  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АКЦИЗЫ;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  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РЕНТНЫЙ НАЛОГ НА ЭКСПОРТ;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  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СПЕЦИАЛЬНЫЕ ПЛАТЕЖИ </a:t>
            </a:r>
          </a:p>
          <a:p>
            <a:pPr indent="254000" algn="just">
              <a:spcAft>
                <a:spcPts val="0"/>
              </a:spcAft>
            </a:pP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И НАЛОГИ НЕДРОПОЛЬЗОВАТЕЛЕЙ;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   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СОЦИАЛЬНЫЙ НАЛОГ;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8.   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НАЛОГ НА ТРАНСПОРТНЫЕ СРЕДСТВА;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9.   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ЗЕМЕЛЬНЫЙ НАЛОГ;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10. 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НАЛОГ НА ИМУЩЕСТВО;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11. 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НАЛОГ НА ИГОРНЫЙ БИЗНЕС;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12. 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ФИКСИРОВАННЫЙ НАЛОГ;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13. 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ЕДИНЫЙ ЗЕМЕЛЬНЫЙ НАЛОГ;</a:t>
            </a:r>
            <a:endParaRPr lang="ru-RU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093" y="351693"/>
            <a:ext cx="1781908" cy="1899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3209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829387"/>
          </a:xfrm>
        </p:spPr>
        <p:txBody>
          <a:bodyPr>
            <a:noAutofit/>
          </a:bodyPr>
          <a:lstStyle/>
          <a:p>
            <a:r>
              <a:rPr lang="ru-RU" sz="4000" dirty="0" smtClean="0"/>
              <a:t>ОБЯЗАТЕЛЬНЫЕ ПЛАТЕЖИ В БЮДЖЕТ</a:t>
            </a:r>
            <a:endParaRPr lang="ru-RU" sz="4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1979925"/>
            <a:ext cx="12192000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54000" algn="just">
              <a:spcAft>
                <a:spcPts val="0"/>
              </a:spcAft>
            </a:pPr>
            <a:r>
              <a:rPr lang="ru-RU" sz="2800" b="1" i="0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  </a:t>
            </a:r>
            <a:r>
              <a:rPr lang="ru-RU" sz="28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ГОСУДАРСТВЕННАЯ ПОШЛИНА;</a:t>
            </a:r>
            <a:endParaRPr lang="ru-RU" sz="28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800" b="1" i="0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  </a:t>
            </a:r>
            <a:r>
              <a:rPr lang="ru-RU" sz="28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СБОРЫ:</a:t>
            </a:r>
            <a:endParaRPr lang="ru-RU" sz="2800" b="1" dirty="0" smtClean="0">
              <a:solidFill>
                <a:srgbClr val="FFC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А) 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РЕГИСТРАЦИОННЫЕ СБОРЫ;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Б) 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СБОР ЗА ПРОЕЗД АВТОТРАНСПОРТНЫХ СРЕДСТВ </a:t>
            </a:r>
          </a:p>
          <a:p>
            <a:pPr indent="254000" algn="just">
              <a:spcAft>
                <a:spcPts val="0"/>
              </a:spcAft>
            </a:pP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ПО ТЕРРИТОРИИ РЕСПУБЛИКИ КАЗАХСТАН;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В) 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СБОР С АУКЦИОНОВ;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Г) 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ЛИЦЕНЗИОННЫЙ СБОР ЗА ПРАВО </a:t>
            </a:r>
          </a:p>
          <a:p>
            <a:pPr indent="254000" algn="just">
              <a:spcAft>
                <a:spcPts val="0"/>
              </a:spcAft>
            </a:pP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ЗАНЯТИЯ ОТДЕЛЬНЫМИ ВИДАМИ ДЕЯТЕЛЬНОСТИ;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Д) 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СБОР ЗА ВЫДАЧУ РАЗРЕШЕНИЯ НА </a:t>
            </a:r>
          </a:p>
          <a:p>
            <a:pPr indent="254000" algn="just">
              <a:spcAft>
                <a:spcPts val="0"/>
              </a:spcAft>
            </a:pP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ИСПОЛЬЗОВАНИЕ РАДИОЧАСТОТНОГО СПЕКТРА </a:t>
            </a:r>
          </a:p>
          <a:p>
            <a:pPr indent="254000" algn="just">
              <a:spcAft>
                <a:spcPts val="0"/>
              </a:spcAft>
            </a:pP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ТЕЛЕВИЗИОННЫМ И РАДИОВЕЩАТЕЛЬНЫМ ОРГАНИЗАЦИЯМ;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Е) 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СБОР ЗА СЕРТИФИКАЦИЮ В СФЕРЕ ГРАЖДАНСКОЙ АВИАЦИИ;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42839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8262" y="652534"/>
            <a:ext cx="10445261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54000">
              <a:spcAft>
                <a:spcPts val="0"/>
              </a:spcAft>
            </a:pPr>
            <a:r>
              <a:rPr lang="ru-RU" sz="2800" b="1" i="0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  </a:t>
            </a:r>
            <a:r>
              <a:rPr lang="ru-RU" sz="28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ПЛАТА:</a:t>
            </a:r>
            <a:endParaRPr lang="ru-RU" sz="2800" b="1" dirty="0" smtClean="0">
              <a:solidFill>
                <a:srgbClr val="FFC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А) 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ПОЛЬЗОВАНИЕ ЗЕМЕЛЬНЫМИ УЧАСТКАМИ; 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Б) 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ПОЛЬЗОВАНИЕ ВОДНЫМИ РЕСУРСАМИ                           ПОВЕРХНОСТНЫХ ИСТОЧНИКОВ; 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В) 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ЭМИССИИ В ОКРУЖАЮЩУЮ СРЕДУ;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Г) 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ПОЛЬЗОВАНИЕ ЖИВОТНЫМ МИРОМ; 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Д) 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ЛЕСНЫЕ ПОЛЬЗОВАНИЯ; 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Е) 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ИСПОЛЬЗОВАНИЕ ОСОБО ОХРАНЯЕМЫХ ПРИРОДНЫХ     ТЕРРИТОРИЙ;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Ж) 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ИСПОЛЬЗОВАНИЕ РАДИОЧАСТОТНОГО СПЕКТРА; 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З)  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ПРЕДОСТАВЛЕНИЕ МЕЖДУГОРОДНОЙ И (ИЛИ) МЕЖДУНАРОДНОЙ ТЕЛЕФОННОЙ СВЯЗИ, А ТАКЖЕ СОТОВОЙ СВЯЗИ;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И) 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ПОЛЬЗОВАНИЕ СУДОХОДНЫМИ ВОДНЫМИ ПУТЯМИ; 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К) 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РАЗМЕЩЕНИЕ НАРУЖНОЙ (ВИЗУАЛЬНОЙ) РЕКЛАМЫ.</a:t>
            </a:r>
            <a:endParaRPr lang="ru-RU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3922190"/>
      </p:ext>
    </p:extLst>
  </p:cSld>
  <p:clrMapOvr>
    <a:masterClrMapping/>
  </p:clrMapOvr>
</p:sld>
</file>

<file path=ppt/theme/theme1.xml><?xml version="1.0" encoding="utf-8"?>
<a:theme xmlns:a="http://schemas.openxmlformats.org/drawingml/2006/main" name="Берлин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Берлин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3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06000"/>
                <a:satMod val="120000"/>
                <a:lumMod val="7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B587E4A9-1405-4B4F-8BC3-512EE08D2EB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Берлин</Template>
  <TotalTime>28</TotalTime>
  <Words>251</Words>
  <Application>Microsoft Office PowerPoint</Application>
  <PresentationFormat>Широкоэкранный</PresentationFormat>
  <Paragraphs>39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7" baseType="lpstr">
      <vt:lpstr>Arial</vt:lpstr>
      <vt:lpstr>Times New Roman</vt:lpstr>
      <vt:lpstr>Trebuchet MS</vt:lpstr>
      <vt:lpstr>Берлин</vt:lpstr>
      <vt:lpstr>НАЛОГИ РК</vt:lpstr>
      <vt:lpstr>ОБЯЗАТЕЛЬНЫЕ ПЛАТЕЖИ В БЮДЖЕТ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НАЛОГИ РК</dc:title>
  <dc:creator>Тулеген</dc:creator>
  <cp:lastModifiedBy>Тулеген</cp:lastModifiedBy>
  <cp:revision>5</cp:revision>
  <dcterms:created xsi:type="dcterms:W3CDTF">2014-03-02T07:44:55Z</dcterms:created>
  <dcterms:modified xsi:type="dcterms:W3CDTF">2014-03-02T16:54:43Z</dcterms:modified>
</cp:coreProperties>
</file>