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sldIdLst>
    <p:sldId id="256" r:id="rId2"/>
    <p:sldId id="258" r:id="rId3"/>
    <p:sldId id="259" r:id="rId4"/>
    <p:sldId id="260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656" y="-2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ACA370-93CE-43CB-A62D-A682CB925124}" type="datetimeFigureOut">
              <a:rPr lang="ru-RU" smtClean="0"/>
              <a:t>07.04.2012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AD27E5-D633-488A-924B-FD4991F76C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71950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AD27E5-D633-488A-924B-FD4991F76CD4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59312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C52A5-DD35-40FA-9D37-9C9B440E1029}" type="datetimeFigureOut">
              <a:rPr lang="ru-RU" smtClean="0"/>
              <a:t>07.04.2012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DFD09BC-2C89-4C5C-8A67-E05956308A9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C52A5-DD35-40FA-9D37-9C9B440E1029}" type="datetimeFigureOut">
              <a:rPr lang="ru-RU" smtClean="0"/>
              <a:t>07.04.2012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D09BC-2C89-4C5C-8A67-E05956308A9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C52A5-DD35-40FA-9D37-9C9B440E1029}" type="datetimeFigureOut">
              <a:rPr lang="ru-RU" smtClean="0"/>
              <a:t>07.04.2012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D09BC-2C89-4C5C-8A67-E05956308A9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C52A5-DD35-40FA-9D37-9C9B440E1029}" type="datetimeFigureOut">
              <a:rPr lang="ru-RU" smtClean="0"/>
              <a:t>07.04.2012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DFD09BC-2C89-4C5C-8A67-E05956308A9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C52A5-DD35-40FA-9D37-9C9B440E1029}" type="datetimeFigureOut">
              <a:rPr lang="ru-RU" smtClean="0"/>
              <a:t>07.04.2012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D09BC-2C89-4C5C-8A67-E05956308A97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C52A5-DD35-40FA-9D37-9C9B440E1029}" type="datetimeFigureOut">
              <a:rPr lang="ru-RU" smtClean="0"/>
              <a:t>07.04.2012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D09BC-2C89-4C5C-8A67-E05956308A9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C52A5-DD35-40FA-9D37-9C9B440E1029}" type="datetimeFigureOut">
              <a:rPr lang="ru-RU" smtClean="0"/>
              <a:t>07.04.2012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0DFD09BC-2C89-4C5C-8A67-E05956308A97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C52A5-DD35-40FA-9D37-9C9B440E1029}" type="datetimeFigureOut">
              <a:rPr lang="ru-RU" smtClean="0"/>
              <a:t>07.04.2012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D09BC-2C89-4C5C-8A67-E05956308A9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C52A5-DD35-40FA-9D37-9C9B440E1029}" type="datetimeFigureOut">
              <a:rPr lang="ru-RU" smtClean="0"/>
              <a:t>07.04.2012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D09BC-2C89-4C5C-8A67-E05956308A9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C52A5-DD35-40FA-9D37-9C9B440E1029}" type="datetimeFigureOut">
              <a:rPr lang="ru-RU" smtClean="0"/>
              <a:t>07.04.2012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D09BC-2C89-4C5C-8A67-E05956308A9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C52A5-DD35-40FA-9D37-9C9B440E1029}" type="datetimeFigureOut">
              <a:rPr lang="ru-RU" smtClean="0"/>
              <a:t>07.04.2012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D09BC-2C89-4C5C-8A67-E05956308A97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D72C52A5-DD35-40FA-9D37-9C9B440E1029}" type="datetimeFigureOut">
              <a:rPr lang="ru-RU" smtClean="0"/>
              <a:t>07.04.2012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DFD09BC-2C89-4C5C-8A67-E05956308A97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3728" y="188640"/>
            <a:ext cx="5328592" cy="648072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</a:rPr>
              <a:t>ОБОРОТНЫЕ СРЕДСТВА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980728"/>
            <a:ext cx="842493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>
                <a:solidFill>
                  <a:srgbClr val="FF0000"/>
                </a:solidFill>
              </a:rPr>
              <a:t>Оборотные средства </a:t>
            </a:r>
            <a:r>
              <a:rPr lang="ru-RU" b="1" dirty="0">
                <a:solidFill>
                  <a:srgbClr val="002060"/>
                </a:solidFill>
              </a:rPr>
              <a:t>– обслуживают предприятие в течение короткого времени, менее 1 года или в течение одного производственно-коммерческого цикла (примерное время между уходом денег с расчетного счета и их возврата на расчетный счет</a:t>
            </a:r>
            <a:r>
              <a:rPr lang="ru-RU" b="1" dirty="0" smtClean="0">
                <a:solidFill>
                  <a:srgbClr val="002060"/>
                </a:solidFill>
              </a:rPr>
              <a:t>).</a:t>
            </a:r>
          </a:p>
          <a:p>
            <a:pPr algn="just"/>
            <a:r>
              <a:rPr lang="ru-RU" b="1" dirty="0" smtClean="0">
                <a:solidFill>
                  <a:srgbClr val="002060"/>
                </a:solidFill>
              </a:rPr>
              <a:t>	Оборотные </a:t>
            </a:r>
            <a:r>
              <a:rPr lang="ru-RU" b="1" dirty="0">
                <a:solidFill>
                  <a:srgbClr val="002060"/>
                </a:solidFill>
              </a:rPr>
              <a:t>средства включают в себя </a:t>
            </a:r>
            <a:r>
              <a:rPr lang="ru-RU" sz="2000" b="1" dirty="0">
                <a:solidFill>
                  <a:srgbClr val="FF0000"/>
                </a:solidFill>
              </a:rPr>
              <a:t>фонды производства и фонды обращения</a:t>
            </a:r>
            <a:r>
              <a:rPr lang="ru-RU" b="1" dirty="0">
                <a:solidFill>
                  <a:srgbClr val="002060"/>
                </a:solidFill>
              </a:rPr>
              <a:t>. Оборотные фонды, использующиеся в производстве, постепенно переходят в фонды обращения, а затем снова в производственные фонды, т.е. наблюдается кругооборот. </a:t>
            </a:r>
            <a:endParaRPr lang="ru-RU" b="1" dirty="0" smtClean="0">
              <a:solidFill>
                <a:srgbClr val="002060"/>
              </a:solidFill>
            </a:endParaRPr>
          </a:p>
          <a:p>
            <a:pPr algn="just"/>
            <a:endParaRPr lang="ru-RU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2000" b="1" dirty="0">
                <a:solidFill>
                  <a:srgbClr val="FF0000"/>
                </a:solidFill>
              </a:rPr>
              <a:t>Состав оборотных средств</a:t>
            </a:r>
            <a:r>
              <a:rPr lang="ru-RU" sz="2000" dirty="0">
                <a:solidFill>
                  <a:srgbClr val="FF0000"/>
                </a:solidFill>
              </a:rPr>
              <a:t>:</a:t>
            </a:r>
          </a:p>
          <a:p>
            <a:pPr algn="just"/>
            <a:r>
              <a:rPr lang="ru-RU" b="1" dirty="0" smtClean="0">
                <a:solidFill>
                  <a:srgbClr val="002060"/>
                </a:solidFill>
              </a:rPr>
              <a:t>	</a:t>
            </a:r>
            <a:r>
              <a:rPr lang="ru-RU" sz="2000" b="1" dirty="0" smtClean="0">
                <a:solidFill>
                  <a:srgbClr val="FF0000"/>
                </a:solidFill>
              </a:rPr>
              <a:t>1</a:t>
            </a:r>
            <a:r>
              <a:rPr lang="ru-RU" sz="2000" b="1" dirty="0">
                <a:solidFill>
                  <a:srgbClr val="FF0000"/>
                </a:solidFill>
              </a:rPr>
              <a:t>. </a:t>
            </a:r>
            <a:r>
              <a:rPr lang="ru-RU" sz="2000" b="1" i="1" dirty="0">
                <a:solidFill>
                  <a:srgbClr val="FF0000"/>
                </a:solidFill>
              </a:rPr>
              <a:t>Производственные запасы </a:t>
            </a:r>
            <a:r>
              <a:rPr lang="ru-RU" b="1" dirty="0">
                <a:solidFill>
                  <a:srgbClr val="002060"/>
                </a:solidFill>
              </a:rPr>
              <a:t>– все, что необходимо для производства, но пока еще не вступило в производственный процесс (сырье, материалы, полуфабрикаты, топливо, энергия, тары, упаковки, а также малоценные и быстроизнашивающиеся </a:t>
            </a:r>
            <a:r>
              <a:rPr lang="ru-RU" b="1" dirty="0" smtClean="0">
                <a:solidFill>
                  <a:srgbClr val="002060"/>
                </a:solidFill>
              </a:rPr>
              <a:t>предметы).</a:t>
            </a:r>
            <a:r>
              <a:rPr lang="ru-RU" dirty="0"/>
              <a:t> </a:t>
            </a:r>
            <a:endParaRPr lang="ru-RU" dirty="0" smtClean="0"/>
          </a:p>
          <a:p>
            <a:pPr algn="just"/>
            <a:r>
              <a:rPr lang="ru-RU" b="1" dirty="0" smtClean="0">
                <a:solidFill>
                  <a:srgbClr val="002060"/>
                </a:solidFill>
              </a:rPr>
              <a:t>	</a:t>
            </a:r>
            <a:r>
              <a:rPr lang="ru-RU" sz="2000" b="1" dirty="0" smtClean="0">
                <a:solidFill>
                  <a:srgbClr val="FF0000"/>
                </a:solidFill>
              </a:rPr>
              <a:t>2</a:t>
            </a:r>
            <a:r>
              <a:rPr lang="ru-RU" sz="2000" b="1" dirty="0">
                <a:solidFill>
                  <a:srgbClr val="FF0000"/>
                </a:solidFill>
              </a:rPr>
              <a:t>. </a:t>
            </a:r>
            <a:r>
              <a:rPr lang="ru-RU" sz="2000" b="1" i="1" dirty="0">
                <a:solidFill>
                  <a:srgbClr val="FF0000"/>
                </a:solidFill>
              </a:rPr>
              <a:t>Незавершенное производство </a:t>
            </a:r>
            <a:r>
              <a:rPr lang="ru-RU" b="1" dirty="0">
                <a:solidFill>
                  <a:srgbClr val="002060"/>
                </a:solidFill>
              </a:rPr>
              <a:t>– продукция, не прошедшая пока еще всех стадий обработки или испытаний. </a:t>
            </a:r>
            <a:endParaRPr lang="ru-RU" b="1" dirty="0" smtClean="0">
              <a:solidFill>
                <a:srgbClr val="002060"/>
              </a:solidFill>
            </a:endParaRPr>
          </a:p>
          <a:p>
            <a:pPr algn="just"/>
            <a:endParaRPr lang="ru-RU" b="1" dirty="0" smtClean="0">
              <a:solidFill>
                <a:srgbClr val="002060"/>
              </a:solidFill>
            </a:endParaRPr>
          </a:p>
          <a:p>
            <a:pPr algn="just"/>
            <a:endParaRPr lang="ru-RU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61766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16632"/>
            <a:ext cx="8496944" cy="66787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/>
              <a:t>	</a:t>
            </a:r>
            <a:r>
              <a:rPr lang="ru-RU" sz="2000" b="1" dirty="0" smtClean="0">
                <a:solidFill>
                  <a:srgbClr val="FF0000"/>
                </a:solidFill>
              </a:rPr>
              <a:t>3</a:t>
            </a:r>
            <a:r>
              <a:rPr lang="ru-RU" sz="2000" b="1" dirty="0">
                <a:solidFill>
                  <a:srgbClr val="FF0000"/>
                </a:solidFill>
              </a:rPr>
              <a:t>. </a:t>
            </a:r>
            <a:r>
              <a:rPr lang="ru-RU" sz="2000" b="1" i="1" dirty="0">
                <a:solidFill>
                  <a:srgbClr val="FF0000"/>
                </a:solidFill>
              </a:rPr>
              <a:t>Готовая продукция </a:t>
            </a:r>
            <a:r>
              <a:rPr lang="ru-RU" b="1" dirty="0">
                <a:solidFill>
                  <a:srgbClr val="002060"/>
                </a:solidFill>
              </a:rPr>
              <a:t>– продукция, рассчитанная на продажу, поступающая со склада.</a:t>
            </a:r>
          </a:p>
          <a:p>
            <a:pPr algn="just"/>
            <a:r>
              <a:rPr lang="ru-RU" b="1" dirty="0" smtClean="0">
                <a:solidFill>
                  <a:srgbClr val="002060"/>
                </a:solidFill>
              </a:rPr>
              <a:t>	</a:t>
            </a:r>
            <a:r>
              <a:rPr lang="ru-RU" b="1" dirty="0" smtClean="0">
                <a:solidFill>
                  <a:srgbClr val="FF0000"/>
                </a:solidFill>
              </a:rPr>
              <a:t>4</a:t>
            </a:r>
            <a:r>
              <a:rPr lang="ru-RU" b="1" dirty="0">
                <a:solidFill>
                  <a:srgbClr val="FF0000"/>
                </a:solidFill>
              </a:rPr>
              <a:t>. </a:t>
            </a:r>
            <a:r>
              <a:rPr lang="ru-RU" b="1" i="1" dirty="0">
                <a:solidFill>
                  <a:srgbClr val="FF0000"/>
                </a:solidFill>
              </a:rPr>
              <a:t>Расходы будущих периодов </a:t>
            </a:r>
            <a:r>
              <a:rPr lang="ru-RU" b="1" dirty="0">
                <a:solidFill>
                  <a:srgbClr val="002060"/>
                </a:solidFill>
              </a:rPr>
              <a:t>– те средства, которые затрачиваются сейчас и будут перенесены на издержки в следующих отчетных периодах (расходы на подготовку производства, аренда, страховка и т.п.).</a:t>
            </a:r>
          </a:p>
          <a:p>
            <a:pPr algn="just"/>
            <a:r>
              <a:rPr lang="ru-RU" b="1" dirty="0" smtClean="0">
                <a:solidFill>
                  <a:srgbClr val="002060"/>
                </a:solidFill>
              </a:rPr>
              <a:t>	</a:t>
            </a:r>
            <a:r>
              <a:rPr lang="ru-RU" sz="2000" b="1" dirty="0" smtClean="0">
                <a:solidFill>
                  <a:srgbClr val="FF0000"/>
                </a:solidFill>
              </a:rPr>
              <a:t>5</a:t>
            </a:r>
            <a:r>
              <a:rPr lang="ru-RU" sz="2000" b="1" dirty="0">
                <a:solidFill>
                  <a:srgbClr val="FF0000"/>
                </a:solidFill>
              </a:rPr>
              <a:t>. </a:t>
            </a:r>
            <a:r>
              <a:rPr lang="ru-RU" sz="2000" b="1" dirty="0" smtClean="0">
                <a:solidFill>
                  <a:srgbClr val="FF0000"/>
                </a:solidFill>
              </a:rPr>
              <a:t> Налог на добавленную стоимость (</a:t>
            </a:r>
            <a:r>
              <a:rPr lang="ru-RU" sz="2000" b="1" i="1" dirty="0" smtClean="0">
                <a:solidFill>
                  <a:srgbClr val="FF0000"/>
                </a:solidFill>
              </a:rPr>
              <a:t>НДС) </a:t>
            </a:r>
            <a:r>
              <a:rPr lang="ru-RU" b="1" dirty="0">
                <a:solidFill>
                  <a:srgbClr val="002060"/>
                </a:solidFill>
              </a:rPr>
              <a:t>по приобретенным ценностям.</a:t>
            </a:r>
          </a:p>
          <a:p>
            <a:pPr algn="just"/>
            <a:r>
              <a:rPr lang="ru-RU" b="1" dirty="0" smtClean="0">
                <a:solidFill>
                  <a:srgbClr val="002060"/>
                </a:solidFill>
              </a:rPr>
              <a:t>	</a:t>
            </a:r>
            <a:r>
              <a:rPr lang="ru-RU" sz="2000" b="1" dirty="0" smtClean="0">
                <a:solidFill>
                  <a:srgbClr val="FF0000"/>
                </a:solidFill>
              </a:rPr>
              <a:t>6</a:t>
            </a:r>
            <a:r>
              <a:rPr lang="ru-RU" sz="2000" b="1" dirty="0">
                <a:solidFill>
                  <a:srgbClr val="FF0000"/>
                </a:solidFill>
              </a:rPr>
              <a:t>. </a:t>
            </a:r>
            <a:r>
              <a:rPr lang="ru-RU" sz="2000" b="1" i="1" dirty="0">
                <a:solidFill>
                  <a:srgbClr val="FF0000"/>
                </a:solidFill>
              </a:rPr>
              <a:t>Дебиторская задолженность </a:t>
            </a:r>
            <a:r>
              <a:rPr lang="ru-RU" b="1" dirty="0">
                <a:solidFill>
                  <a:srgbClr val="002060"/>
                </a:solidFill>
              </a:rPr>
              <a:t>(когда должны НАМ) – предприятие реализует свою продукцию в кредит.</a:t>
            </a:r>
          </a:p>
          <a:p>
            <a:pPr algn="just"/>
            <a:r>
              <a:rPr lang="ru-RU" b="1" dirty="0" smtClean="0">
                <a:solidFill>
                  <a:srgbClr val="002060"/>
                </a:solidFill>
              </a:rPr>
              <a:t>	</a:t>
            </a:r>
            <a:r>
              <a:rPr lang="ru-RU" sz="2000" b="1" dirty="0" smtClean="0">
                <a:solidFill>
                  <a:srgbClr val="FF0000"/>
                </a:solidFill>
              </a:rPr>
              <a:t>7</a:t>
            </a:r>
            <a:r>
              <a:rPr lang="ru-RU" sz="2000" b="1" dirty="0">
                <a:solidFill>
                  <a:srgbClr val="FF0000"/>
                </a:solidFill>
              </a:rPr>
              <a:t>. </a:t>
            </a:r>
            <a:r>
              <a:rPr lang="ru-RU" sz="2000" b="1" i="1" dirty="0">
                <a:solidFill>
                  <a:srgbClr val="FF0000"/>
                </a:solidFill>
              </a:rPr>
              <a:t>Краткосрочные ценные вложения</a:t>
            </a:r>
            <a:r>
              <a:rPr lang="ru-RU" sz="2000" b="1" dirty="0">
                <a:solidFill>
                  <a:srgbClr val="FF0000"/>
                </a:solidFill>
              </a:rPr>
              <a:t>.</a:t>
            </a:r>
          </a:p>
          <a:p>
            <a:pPr algn="just"/>
            <a:r>
              <a:rPr lang="ru-RU" sz="2000" b="1" dirty="0" smtClean="0">
                <a:solidFill>
                  <a:srgbClr val="FF0000"/>
                </a:solidFill>
              </a:rPr>
              <a:t>	8</a:t>
            </a:r>
            <a:r>
              <a:rPr lang="ru-RU" sz="2000" b="1" dirty="0">
                <a:solidFill>
                  <a:srgbClr val="FF0000"/>
                </a:solidFill>
              </a:rPr>
              <a:t>. </a:t>
            </a:r>
            <a:r>
              <a:rPr lang="ru-RU" sz="2000" b="1" i="1" dirty="0">
                <a:solidFill>
                  <a:srgbClr val="FF0000"/>
                </a:solidFill>
              </a:rPr>
              <a:t>Денежные средства в кассе и на расчетном счете</a:t>
            </a:r>
            <a:r>
              <a:rPr lang="ru-RU" sz="2000" b="1" dirty="0" smtClean="0">
                <a:solidFill>
                  <a:srgbClr val="FF0000"/>
                </a:solidFill>
              </a:rPr>
              <a:t>.</a:t>
            </a:r>
          </a:p>
          <a:p>
            <a:pPr algn="just"/>
            <a:endParaRPr lang="ru-RU" sz="2000" b="1" dirty="0" smtClean="0">
              <a:solidFill>
                <a:srgbClr val="FF0000"/>
              </a:solidFill>
            </a:endParaRPr>
          </a:p>
          <a:p>
            <a:pPr algn="ctr"/>
            <a:r>
              <a:rPr lang="ru-RU" sz="2000" b="1" i="1" dirty="0">
                <a:solidFill>
                  <a:srgbClr val="002060"/>
                </a:solidFill>
              </a:rPr>
              <a:t>Средняя сумма нормируемых оборотных средств исчисляется как средняя арифметическая величина суммы начального и конечного </a:t>
            </a:r>
            <a:r>
              <a:rPr lang="ru-RU" sz="2000" b="1" i="1" dirty="0" smtClean="0">
                <a:solidFill>
                  <a:srgbClr val="002060"/>
                </a:solidFill>
              </a:rPr>
              <a:t>остатка</a:t>
            </a:r>
          </a:p>
          <a:p>
            <a:pPr algn="ctr"/>
            <a:endParaRPr lang="ru-RU" sz="2000" dirty="0">
              <a:solidFill>
                <a:srgbClr val="002060"/>
              </a:solidFill>
            </a:endParaRPr>
          </a:p>
          <a:p>
            <a:pPr algn="ctr"/>
            <a:r>
              <a:rPr lang="ru-RU" sz="2000" b="1" i="1" dirty="0">
                <a:solidFill>
                  <a:srgbClr val="002060"/>
                </a:solidFill>
              </a:rPr>
              <a:t>ЗА  КВАРТАЛ:</a:t>
            </a:r>
            <a:endParaRPr lang="ru-RU" sz="2000" b="1" dirty="0">
              <a:solidFill>
                <a:srgbClr val="002060"/>
              </a:solidFill>
            </a:endParaRPr>
          </a:p>
          <a:p>
            <a:pPr algn="ctr"/>
            <a:r>
              <a:rPr lang="ru-RU" sz="2000" b="1" i="1" dirty="0" err="1">
                <a:solidFill>
                  <a:srgbClr val="002060"/>
                </a:solidFill>
              </a:rPr>
              <a:t>НОСкв</a:t>
            </a:r>
            <a:r>
              <a:rPr lang="ru-RU" sz="2000" b="1" i="1" dirty="0">
                <a:solidFill>
                  <a:srgbClr val="002060"/>
                </a:solidFill>
              </a:rPr>
              <a:t> = ( 0,5НОС1 + НОС2 + НОС3 + 0,5НОС4 )/</a:t>
            </a:r>
            <a:r>
              <a:rPr lang="ru-RU" sz="2000" b="1" i="1" dirty="0" smtClean="0">
                <a:solidFill>
                  <a:srgbClr val="002060"/>
                </a:solidFill>
              </a:rPr>
              <a:t>4-1</a:t>
            </a:r>
          </a:p>
          <a:p>
            <a:pPr algn="ctr"/>
            <a:endParaRPr lang="ru-RU" sz="2000" dirty="0">
              <a:solidFill>
                <a:srgbClr val="002060"/>
              </a:solidFill>
            </a:endParaRPr>
          </a:p>
          <a:p>
            <a:pPr algn="ctr"/>
            <a:r>
              <a:rPr lang="ru-RU" sz="2000" b="1" i="1" dirty="0">
                <a:solidFill>
                  <a:srgbClr val="002060"/>
                </a:solidFill>
              </a:rPr>
              <a:t>ЗА     Г О Д:</a:t>
            </a:r>
            <a:endParaRPr lang="ru-RU" sz="2000" dirty="0">
              <a:solidFill>
                <a:srgbClr val="002060"/>
              </a:solidFill>
            </a:endParaRPr>
          </a:p>
          <a:p>
            <a:pPr algn="ctr"/>
            <a:r>
              <a:rPr lang="ru-RU" sz="2000" b="1" i="1" dirty="0" err="1">
                <a:solidFill>
                  <a:srgbClr val="002060"/>
                </a:solidFill>
              </a:rPr>
              <a:t>НОСгод</a:t>
            </a:r>
            <a:r>
              <a:rPr lang="ru-RU" sz="2000" b="1" i="1" dirty="0">
                <a:solidFill>
                  <a:srgbClr val="002060"/>
                </a:solidFill>
              </a:rPr>
              <a:t>. = ( 0,5НОС1 + НОС2 + … + НОС12 +       +0,5НОС12 )/12 </a:t>
            </a:r>
            <a:endParaRPr lang="ru-RU" sz="2000" dirty="0">
              <a:solidFill>
                <a:srgbClr val="002060"/>
              </a:solidFill>
            </a:endParaRPr>
          </a:p>
          <a:p>
            <a:pPr algn="just"/>
            <a:endParaRPr lang="ru-RU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24149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альтернативный процесс 1"/>
          <p:cNvSpPr/>
          <p:nvPr/>
        </p:nvSpPr>
        <p:spPr>
          <a:xfrm>
            <a:off x="1362075" y="29578"/>
            <a:ext cx="6362700" cy="561975"/>
          </a:xfrm>
          <a:prstGeom prst="flowChartAlternateProcess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ln w="9525" cap="flat" cmpd="sng" algn="ctr">
                  <a:solidFill>
                    <a:srgbClr val="FEFEFE"/>
                  </a:solidFill>
                  <a:prstDash val="solid"/>
                  <a:round/>
                </a:ln>
                <a:solidFill>
                  <a:srgbClr val="9BBB59"/>
                </a:solidFill>
                <a:effectLst>
                  <a:outerShdw blurRad="50000" dist="50800" dir="7500000" algn="tl">
                    <a:srgbClr val="000000">
                      <a:alpha val="35000"/>
                    </a:srgbClr>
                  </a:outerShdw>
                </a:effectLst>
                <a:ea typeface="Calibri"/>
                <a:cs typeface="Times New Roman"/>
              </a:rPr>
              <a:t>Оборотные средства</a:t>
            </a:r>
            <a:endParaRPr lang="ru-RU" sz="1100" dirty="0">
              <a:effectLst/>
              <a:ea typeface="Calibri"/>
              <a:cs typeface="Times New Roman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97727" y="1224965"/>
            <a:ext cx="3143250" cy="914400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400" b="1" cap="all" dirty="0">
                <a:ln w="4496" cap="flat" cmpd="sng" algn="ctr">
                  <a:solidFill>
                    <a:srgbClr val="5C437A"/>
                  </a:solidFill>
                  <a:prstDash val="solid"/>
                  <a:round/>
                </a:ln>
                <a:gradFill>
                  <a:gsLst>
                    <a:gs pos="0">
                      <a:srgbClr val="381563"/>
                    </a:gs>
                    <a:gs pos="43000">
                      <a:srgbClr val="7B34D2"/>
                    </a:gs>
                    <a:gs pos="48000">
                      <a:srgbClr val="7230C3"/>
                    </a:gs>
                    <a:gs pos="100000">
                      <a:srgbClr val="381563"/>
                    </a:gs>
                  </a:gsLst>
                  <a:lin ang="5400000" scaled="0"/>
                </a:gradFill>
                <a:effectLst>
                  <a:reflection blurRad="12700" stA="28000" endPos="45000" dist="1003" dir="5400000" sy="-100000" algn="bl"/>
                </a:effectLst>
                <a:highlight>
                  <a:srgbClr val="FFFF00"/>
                </a:highlight>
                <a:ea typeface="Calibri"/>
                <a:cs typeface="Times New Roman"/>
              </a:rPr>
              <a:t>Оборотные производственные фонды</a:t>
            </a:r>
            <a:endParaRPr lang="ru-RU" sz="1100" dirty="0">
              <a:effectLst/>
              <a:ea typeface="Calibri"/>
              <a:cs typeface="Times New Roman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14350" y="2216567"/>
            <a:ext cx="2041426" cy="533400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dirty="0">
                <a:ln w="9208" cap="flat" cmpd="sng" algn="ctr">
                  <a:solidFill>
                    <a:srgbClr val="FFFFFF"/>
                  </a:solidFill>
                  <a:prstDash val="solid"/>
                  <a:round/>
                </a:ln>
                <a:solidFill>
                  <a:srgbClr val="FFFFFF"/>
                </a:solidFill>
                <a:effectLst>
                  <a:outerShdw blurRad="63500" dir="3600000" algn="tl">
                    <a:srgbClr val="000000">
                      <a:alpha val="70000"/>
                    </a:srgbClr>
                  </a:outerShdw>
                </a:effectLst>
                <a:ea typeface="Calibri"/>
                <a:cs typeface="Times New Roman"/>
              </a:rPr>
              <a:t>Производственные запасы</a:t>
            </a:r>
            <a:endParaRPr lang="ru-RU" sz="1100" dirty="0">
              <a:effectLst/>
              <a:ea typeface="Calibri"/>
              <a:cs typeface="Times New Roman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52067" y="2762251"/>
            <a:ext cx="2003709" cy="563980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ru-RU" sz="1100" dirty="0">
                <a:ln w="9208" cap="flat" cmpd="sng" algn="ctr">
                  <a:solidFill>
                    <a:srgbClr val="FFFFFF"/>
                  </a:solidFill>
                  <a:prstDash val="solid"/>
                  <a:round/>
                </a:ln>
                <a:solidFill>
                  <a:srgbClr val="FFFFFF"/>
                </a:solidFill>
                <a:effectLst>
                  <a:outerShdw blurRad="63500" dir="3600000" algn="tl">
                    <a:srgbClr val="000000">
                      <a:alpha val="70000"/>
                    </a:srgbClr>
                  </a:outerShdw>
                </a:effectLst>
                <a:ea typeface="Calibri"/>
                <a:cs typeface="Times New Roman"/>
              </a:rPr>
              <a:t>Сырье, основные материалы, полу-фабрикаты</a:t>
            </a:r>
            <a:endParaRPr lang="ru-RU" sz="1100" dirty="0">
              <a:effectLst/>
              <a:ea typeface="Calibri"/>
              <a:cs typeface="Times New Roman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68573" y="3400425"/>
            <a:ext cx="2098576" cy="514350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dirty="0" smtClean="0">
                <a:ln w="9208" cap="flat" cmpd="sng" algn="ctr">
                  <a:solidFill>
                    <a:srgbClr val="FFFFFF"/>
                  </a:solidFill>
                  <a:prstDash val="solid"/>
                  <a:round/>
                </a:ln>
                <a:solidFill>
                  <a:srgbClr val="FFFFFF"/>
                </a:solidFill>
                <a:effectLst>
                  <a:outerShdw blurRad="63500" dir="3600000" algn="tl">
                    <a:srgbClr val="000000">
                      <a:alpha val="70000"/>
                    </a:srgbClr>
                  </a:outerShdw>
                </a:effectLst>
                <a:ea typeface="Calibri"/>
                <a:cs typeface="Times New Roman"/>
              </a:rPr>
              <a:t>Вспомогательные</a:t>
            </a:r>
            <a:r>
              <a:rPr lang="ru-RU" sz="1100" dirty="0">
                <a:ea typeface="Calibri"/>
                <a:cs typeface="Times New Roman"/>
              </a:rPr>
              <a:t> </a:t>
            </a:r>
            <a:r>
              <a:rPr lang="ru-RU" sz="1100" dirty="0" smtClean="0">
                <a:ea typeface="Calibri"/>
                <a:cs typeface="Times New Roman"/>
              </a:rPr>
              <a:t> </a:t>
            </a:r>
            <a:r>
              <a:rPr lang="ru-RU" sz="1100" dirty="0" smtClean="0">
                <a:ln w="9208" cap="flat" cmpd="sng" algn="ctr">
                  <a:solidFill>
                    <a:srgbClr val="FFFFFF"/>
                  </a:solidFill>
                  <a:prstDash val="solid"/>
                  <a:round/>
                </a:ln>
                <a:solidFill>
                  <a:srgbClr val="FFFFFF"/>
                </a:solidFill>
                <a:effectLst>
                  <a:outerShdw blurRad="63500" dir="3600000" algn="tl">
                    <a:srgbClr val="000000">
                      <a:alpha val="70000"/>
                    </a:srgbClr>
                  </a:outerShdw>
                </a:effectLst>
                <a:ea typeface="Calibri"/>
                <a:cs typeface="Times New Roman"/>
              </a:rPr>
              <a:t>материалы</a:t>
            </a:r>
            <a:endParaRPr lang="ru-RU" sz="1100" dirty="0">
              <a:effectLst/>
              <a:ea typeface="Calibri"/>
              <a:cs typeface="Times New Roman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59655" y="3937749"/>
            <a:ext cx="1980328" cy="457200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dirty="0">
                <a:ln w="9208" cap="flat" cmpd="sng" algn="ctr">
                  <a:solidFill>
                    <a:srgbClr val="FFFFFF"/>
                  </a:solidFill>
                  <a:prstDash val="solid"/>
                  <a:round/>
                </a:ln>
                <a:solidFill>
                  <a:srgbClr val="FFFFFF"/>
                </a:solidFill>
                <a:effectLst>
                  <a:outerShdw blurRad="63500" dir="3600000" algn="tl">
                    <a:srgbClr val="000000">
                      <a:alpha val="70000"/>
                    </a:srgbClr>
                  </a:outerShdw>
                </a:effectLst>
                <a:ea typeface="Calibri"/>
                <a:cs typeface="Times New Roman"/>
              </a:rPr>
              <a:t>Топливо</a:t>
            </a:r>
            <a:endParaRPr lang="ru-RU" sz="1100" dirty="0">
              <a:effectLst/>
              <a:ea typeface="Calibri"/>
              <a:cs typeface="Times New Roman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97727" y="4891087"/>
            <a:ext cx="2043244" cy="657225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ru-RU" sz="1100" dirty="0">
                <a:ln w="9208" cap="flat" cmpd="sng" algn="ctr">
                  <a:solidFill>
                    <a:srgbClr val="FFFFFF"/>
                  </a:solidFill>
                  <a:prstDash val="solid"/>
                  <a:round/>
                </a:ln>
                <a:solidFill>
                  <a:srgbClr val="FFFFFF"/>
                </a:solidFill>
                <a:effectLst>
                  <a:outerShdw blurRad="63500" dir="3600000" algn="tl">
                    <a:srgbClr val="000000">
                      <a:alpha val="70000"/>
                    </a:srgbClr>
                  </a:outerShdw>
                </a:effectLst>
                <a:ea typeface="Calibri"/>
                <a:cs typeface="Times New Roman"/>
              </a:rPr>
              <a:t>Инструмент и др. другие </a:t>
            </a:r>
            <a:r>
              <a:rPr lang="ru-RU" sz="1100" dirty="0" err="1">
                <a:ln w="9208" cap="flat" cmpd="sng" algn="ctr">
                  <a:solidFill>
                    <a:srgbClr val="FFFFFF"/>
                  </a:solidFill>
                  <a:prstDash val="solid"/>
                  <a:round/>
                </a:ln>
                <a:solidFill>
                  <a:srgbClr val="FFFFFF"/>
                </a:solidFill>
                <a:effectLst>
                  <a:outerShdw blurRad="63500" dir="3600000" algn="tl">
                    <a:srgbClr val="000000">
                      <a:alpha val="70000"/>
                    </a:srgbClr>
                  </a:outerShdw>
                </a:effectLst>
                <a:ea typeface="Calibri"/>
                <a:cs typeface="Times New Roman"/>
              </a:rPr>
              <a:t>быстроизнаши-вающиеся</a:t>
            </a:r>
            <a:r>
              <a:rPr lang="ru-RU" sz="1100" dirty="0">
                <a:ln w="9208" cap="flat" cmpd="sng" algn="ctr">
                  <a:solidFill>
                    <a:srgbClr val="FFFFFF"/>
                  </a:solidFill>
                  <a:prstDash val="solid"/>
                  <a:round/>
                </a:ln>
                <a:solidFill>
                  <a:srgbClr val="FFFFFF"/>
                </a:solidFill>
                <a:effectLst>
                  <a:outerShdw blurRad="63500" dir="3600000" algn="tl">
                    <a:srgbClr val="000000">
                      <a:alpha val="70000"/>
                    </a:srgbClr>
                  </a:outerShdw>
                </a:effectLst>
                <a:ea typeface="Calibri"/>
                <a:cs typeface="Times New Roman"/>
              </a:rPr>
              <a:t> предметы</a:t>
            </a:r>
            <a:endParaRPr lang="ru-RU" sz="1100" dirty="0">
              <a:effectLst/>
              <a:ea typeface="Calibri"/>
              <a:cs typeface="Times New Roman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22905" y="4438651"/>
            <a:ext cx="2044244" cy="430510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>
                <a:ln w="9208" cap="flat" cmpd="sng" algn="ctr">
                  <a:solidFill>
                    <a:srgbClr val="FFFFFF"/>
                  </a:solidFill>
                  <a:prstDash val="solid"/>
                  <a:round/>
                </a:ln>
                <a:solidFill>
                  <a:srgbClr val="FFFFFF"/>
                </a:solidFill>
                <a:effectLst>
                  <a:outerShdw blurRad="63500" dir="3600000" algn="tl">
                    <a:srgbClr val="000000">
                      <a:alpha val="70000"/>
                    </a:srgbClr>
                  </a:outerShdw>
                </a:effectLst>
                <a:ea typeface="Calibri"/>
                <a:cs typeface="Times New Roman"/>
              </a:rPr>
              <a:t>Запасные части для ремонта</a:t>
            </a:r>
            <a:endParaRPr lang="ru-RU" sz="1100">
              <a:effectLst/>
              <a:ea typeface="Calibri"/>
              <a:cs typeface="Times New Roman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199146" y="1248778"/>
            <a:ext cx="3286125" cy="914400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600" b="1" cap="all">
                <a:ln w="4496" cap="flat" cmpd="sng" algn="ctr">
                  <a:solidFill>
                    <a:srgbClr val="5C437A"/>
                  </a:solidFill>
                  <a:prstDash val="solid"/>
                  <a:round/>
                </a:ln>
                <a:gradFill>
                  <a:gsLst>
                    <a:gs pos="0">
                      <a:srgbClr val="381563"/>
                    </a:gs>
                    <a:gs pos="43000">
                      <a:srgbClr val="7B34D2"/>
                    </a:gs>
                    <a:gs pos="48000">
                      <a:srgbClr val="7230C3"/>
                    </a:gs>
                    <a:gs pos="100000">
                      <a:srgbClr val="381563"/>
                    </a:gs>
                  </a:gsLst>
                  <a:lin ang="5400000" scaled="0"/>
                </a:gradFill>
                <a:effectLst>
                  <a:reflection blurRad="12700" stA="28000" endPos="45000" dist="1003" dir="5400000" sy="-100000" algn="bl"/>
                </a:effectLst>
                <a:highlight>
                  <a:srgbClr val="FFFF00"/>
                </a:highlight>
                <a:ea typeface="Calibri"/>
                <a:cs typeface="Times New Roman"/>
              </a:rPr>
              <a:t>Фонды обращения</a:t>
            </a:r>
            <a:endParaRPr lang="ru-RU" sz="1100">
              <a:effectLst/>
              <a:ea typeface="Calibri"/>
              <a:cs typeface="Times New Roman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699792" y="2262893"/>
            <a:ext cx="1323975" cy="504825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dirty="0">
                <a:ln w="9208" cap="flat" cmpd="sng" algn="ctr">
                  <a:solidFill>
                    <a:srgbClr val="FFFFFF"/>
                  </a:solidFill>
                  <a:prstDash val="solid"/>
                  <a:round/>
                </a:ln>
                <a:solidFill>
                  <a:srgbClr val="FFFFFF"/>
                </a:solidFill>
                <a:effectLst>
                  <a:outerShdw blurRad="63500" dir="3600000" algn="tl">
                    <a:srgbClr val="000000">
                      <a:alpha val="70000"/>
                    </a:srgbClr>
                  </a:outerShdw>
                </a:effectLst>
                <a:ea typeface="Calibri"/>
                <a:cs typeface="Times New Roman"/>
              </a:rPr>
              <a:t>Средства в производстве</a:t>
            </a:r>
            <a:endParaRPr lang="ru-RU" sz="1100" dirty="0">
              <a:effectLst/>
              <a:ea typeface="Calibri"/>
              <a:cs typeface="Times New Roman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671217" y="2824666"/>
            <a:ext cx="1352550" cy="1090109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dirty="0">
                <a:ln w="9208" cap="flat" cmpd="sng" algn="ctr">
                  <a:solidFill>
                    <a:srgbClr val="FFFFFF"/>
                  </a:solidFill>
                  <a:prstDash val="solid"/>
                  <a:round/>
                </a:ln>
                <a:solidFill>
                  <a:srgbClr val="FFFFFF"/>
                </a:solidFill>
                <a:effectLst>
                  <a:outerShdw blurRad="63500" dir="3600000" algn="tl">
                    <a:srgbClr val="000000">
                      <a:alpha val="70000"/>
                    </a:srgbClr>
                  </a:outerShdw>
                </a:effectLst>
                <a:ea typeface="Calibri"/>
                <a:cs typeface="Times New Roman"/>
              </a:rPr>
              <a:t>Незавершенное производство и полуфабрикаты собственного производства</a:t>
            </a:r>
            <a:endParaRPr lang="ru-RU" sz="1100" dirty="0">
              <a:effectLst/>
              <a:ea typeface="Calibri"/>
              <a:cs typeface="Times New Roman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649569" y="3985577"/>
            <a:ext cx="1323975" cy="619125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>
                <a:ln w="9208" cap="flat" cmpd="sng" algn="ctr">
                  <a:solidFill>
                    <a:srgbClr val="FFFFFF"/>
                  </a:solidFill>
                  <a:prstDash val="solid"/>
                  <a:round/>
                </a:ln>
                <a:solidFill>
                  <a:srgbClr val="FFFFFF"/>
                </a:solidFill>
                <a:effectLst>
                  <a:outerShdw blurRad="63500" dir="3600000" algn="tl">
                    <a:srgbClr val="000000">
                      <a:alpha val="70000"/>
                    </a:srgbClr>
                  </a:outerShdw>
                </a:effectLst>
                <a:ea typeface="Calibri"/>
                <a:cs typeface="Times New Roman"/>
              </a:rPr>
              <a:t>Расходы будущих периодов</a:t>
            </a:r>
            <a:endParaRPr lang="ru-RU" sz="1100">
              <a:effectLst/>
              <a:ea typeface="Calibri"/>
              <a:cs typeface="Times New Roman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57425" y="6078413"/>
            <a:ext cx="3533775" cy="533400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400" b="1" cap="all" dirty="0">
                <a:ln w="4496" cap="flat" cmpd="sng" algn="ctr">
                  <a:solidFill>
                    <a:srgbClr val="5C437A"/>
                  </a:solidFill>
                  <a:prstDash val="solid"/>
                  <a:round/>
                </a:ln>
                <a:gradFill>
                  <a:gsLst>
                    <a:gs pos="0">
                      <a:srgbClr val="381563"/>
                    </a:gs>
                    <a:gs pos="43000">
                      <a:srgbClr val="7B34D2"/>
                    </a:gs>
                    <a:gs pos="48000">
                      <a:srgbClr val="7230C3"/>
                    </a:gs>
                    <a:gs pos="100000">
                      <a:srgbClr val="381563"/>
                    </a:gs>
                  </a:gsLst>
                  <a:lin ang="5400000" scaled="0"/>
                </a:gradFill>
                <a:effectLst>
                  <a:reflection blurRad="12700" stA="28000" endPos="45000" dist="1003" dir="5400000" sy="-100000" algn="bl"/>
                </a:effectLst>
                <a:highlight>
                  <a:srgbClr val="FFFF00"/>
                </a:highlight>
                <a:ea typeface="Calibri"/>
                <a:cs typeface="Times New Roman"/>
              </a:rPr>
              <a:t>Нормируемые оборотные средства</a:t>
            </a:r>
            <a:endParaRPr lang="ru-RU" sz="1100" dirty="0">
              <a:effectLst/>
              <a:ea typeface="Calibri"/>
              <a:cs typeface="Times New Roman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015037" y="2210050"/>
            <a:ext cx="1743075" cy="781050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dirty="0">
                <a:ln w="9208" cap="flat" cmpd="sng" algn="ctr">
                  <a:solidFill>
                    <a:srgbClr val="FFFFFF"/>
                  </a:solidFill>
                  <a:prstDash val="solid"/>
                  <a:round/>
                </a:ln>
                <a:solidFill>
                  <a:srgbClr val="FFFFFF"/>
                </a:solidFill>
                <a:effectLst>
                  <a:outerShdw blurRad="63500" dir="3600000" algn="tl">
                    <a:srgbClr val="000000">
                      <a:alpha val="70000"/>
                    </a:srgbClr>
                  </a:outerShdw>
                </a:effectLst>
                <a:ea typeface="Calibri"/>
                <a:cs typeface="Times New Roman"/>
              </a:rPr>
              <a:t>Денежные средства на расчетных счетах и в кассе</a:t>
            </a:r>
            <a:endParaRPr lang="ru-RU" sz="1100" dirty="0">
              <a:effectLst/>
              <a:ea typeface="Calibri"/>
              <a:cs typeface="Times New Roman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6015036" y="3050005"/>
            <a:ext cx="1743075" cy="552450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>
                <a:ln w="9208" cap="flat" cmpd="sng" algn="ctr">
                  <a:solidFill>
                    <a:srgbClr val="FFFFFF"/>
                  </a:solidFill>
                  <a:prstDash val="solid"/>
                  <a:round/>
                </a:ln>
                <a:solidFill>
                  <a:srgbClr val="FFFFFF"/>
                </a:solidFill>
                <a:effectLst>
                  <a:outerShdw blurRad="63500" dir="3600000" algn="tl">
                    <a:srgbClr val="000000">
                      <a:alpha val="70000"/>
                    </a:srgbClr>
                  </a:outerShdw>
                </a:effectLst>
                <a:ea typeface="Calibri"/>
                <a:cs typeface="Times New Roman"/>
              </a:rPr>
              <a:t>Дебиторская задолженность</a:t>
            </a:r>
            <a:endParaRPr lang="ru-RU" sz="1100">
              <a:effectLst/>
              <a:ea typeface="Calibri"/>
              <a:cs typeface="Times New Roman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6015036" y="3709845"/>
            <a:ext cx="1685925" cy="819150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dirty="0">
                <a:ln w="9208" cap="flat" cmpd="sng" algn="ctr">
                  <a:solidFill>
                    <a:srgbClr val="FFFFFF"/>
                  </a:solidFill>
                  <a:prstDash val="solid"/>
                  <a:round/>
                </a:ln>
                <a:solidFill>
                  <a:srgbClr val="FFFFFF"/>
                </a:solidFill>
                <a:effectLst>
                  <a:outerShdw blurRad="63500" dir="3600000" algn="tl">
                    <a:srgbClr val="000000">
                      <a:alpha val="70000"/>
                    </a:srgbClr>
                  </a:outerShdw>
                </a:effectLst>
                <a:ea typeface="Calibri"/>
                <a:cs typeface="Times New Roman"/>
              </a:rPr>
              <a:t>Отгруженная и неоплаченная продукция</a:t>
            </a:r>
            <a:endParaRPr lang="ru-RU" sz="1100" dirty="0">
              <a:effectLst/>
              <a:ea typeface="Calibri"/>
              <a:cs typeface="Times New Roman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6038850" y="4500562"/>
            <a:ext cx="1685925" cy="542925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dirty="0">
                <a:ln w="9208" cap="flat" cmpd="sng" algn="ctr">
                  <a:solidFill>
                    <a:srgbClr val="FFFFFF"/>
                  </a:solidFill>
                  <a:prstDash val="solid"/>
                  <a:round/>
                </a:ln>
                <a:solidFill>
                  <a:srgbClr val="FFFFFF"/>
                </a:solidFill>
                <a:effectLst>
                  <a:outerShdw blurRad="63500" dir="3600000" algn="tl">
                    <a:srgbClr val="000000">
                      <a:alpha val="70000"/>
                    </a:srgbClr>
                  </a:outerShdw>
                </a:effectLst>
                <a:ea typeface="Calibri"/>
                <a:cs typeface="Times New Roman"/>
              </a:rPr>
              <a:t>Готовая продукция на складах предприятия</a:t>
            </a:r>
            <a:endParaRPr lang="ru-RU" sz="1100" dirty="0">
              <a:effectLst/>
              <a:ea typeface="Calibri"/>
              <a:cs typeface="Times New Roman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4956646" y="5867191"/>
            <a:ext cx="3802704" cy="742950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400" b="1" cap="all">
                <a:ln w="4496" cap="flat" cmpd="sng" algn="ctr">
                  <a:solidFill>
                    <a:srgbClr val="5C437A"/>
                  </a:solidFill>
                  <a:prstDash val="solid"/>
                  <a:round/>
                </a:ln>
                <a:gradFill>
                  <a:gsLst>
                    <a:gs pos="0">
                      <a:srgbClr val="381563"/>
                    </a:gs>
                    <a:gs pos="43000">
                      <a:srgbClr val="7B34D2"/>
                    </a:gs>
                    <a:gs pos="48000">
                      <a:srgbClr val="7230C3"/>
                    </a:gs>
                    <a:gs pos="100000">
                      <a:srgbClr val="381563"/>
                    </a:gs>
                  </a:gsLst>
                  <a:lin ang="5400000" scaled="0"/>
                </a:gradFill>
                <a:effectLst>
                  <a:reflection blurRad="12700" stA="28000" endPos="45000" dist="1003" dir="5400000" sy="-100000" algn="bl"/>
                </a:effectLst>
                <a:highlight>
                  <a:srgbClr val="FFFF00"/>
                </a:highlight>
                <a:ea typeface="Calibri"/>
                <a:cs typeface="Times New Roman"/>
              </a:rPr>
              <a:t>Ненормируемые оборотные средства</a:t>
            </a:r>
            <a:endParaRPr lang="ru-RU" sz="1100">
              <a:effectLst/>
              <a:ea typeface="Calibri"/>
              <a:cs typeface="Times New Roman"/>
            </a:endParaRP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141412" y="1716369"/>
            <a:ext cx="327161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179512" y="1705978"/>
            <a:ext cx="23812" cy="466684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266459" y="5224030"/>
            <a:ext cx="180975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203324" y="2515306"/>
            <a:ext cx="219075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>
            <a:off x="218834" y="3015596"/>
            <a:ext cx="228600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240723" y="3622371"/>
            <a:ext cx="171450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504825" y="5172075"/>
            <a:ext cx="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>
            <a:off x="257425" y="4166349"/>
            <a:ext cx="180975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>
            <a:off x="240723" y="4650442"/>
            <a:ext cx="171450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1" name="Стрелка вниз 30"/>
          <p:cNvSpPr/>
          <p:nvPr/>
        </p:nvSpPr>
        <p:spPr>
          <a:xfrm>
            <a:off x="1890963" y="615365"/>
            <a:ext cx="266700" cy="609600"/>
          </a:xfrm>
          <a:prstGeom prst="down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32" name="Стрелка вниз 31"/>
          <p:cNvSpPr/>
          <p:nvPr/>
        </p:nvSpPr>
        <p:spPr>
          <a:xfrm>
            <a:off x="6591300" y="591553"/>
            <a:ext cx="295275" cy="657225"/>
          </a:xfrm>
          <a:prstGeom prst="down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cxnSp>
        <p:nvCxnSpPr>
          <p:cNvPr id="33" name="Прямая со стрелкой 32"/>
          <p:cNvCxnSpPr/>
          <p:nvPr/>
        </p:nvCxnSpPr>
        <p:spPr>
          <a:xfrm>
            <a:off x="195512" y="6372822"/>
            <a:ext cx="123825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4283968" y="2600575"/>
            <a:ext cx="0" cy="169456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 flipH="1">
            <a:off x="3973544" y="4295139"/>
            <a:ext cx="310424" cy="1968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 flipH="1">
            <a:off x="4042816" y="3400425"/>
            <a:ext cx="161925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 flipH="1">
            <a:off x="4042816" y="2600575"/>
            <a:ext cx="261938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/>
          <p:nvPr/>
        </p:nvCxnSpPr>
        <p:spPr>
          <a:xfrm flipH="1">
            <a:off x="7891983" y="2623298"/>
            <a:ext cx="352425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>
            <a:off x="8244408" y="2614430"/>
            <a:ext cx="0" cy="320992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>
          <a:xfrm flipH="1">
            <a:off x="7891982" y="3327227"/>
            <a:ext cx="352425" cy="952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/>
          <p:nvPr/>
        </p:nvCxnSpPr>
        <p:spPr>
          <a:xfrm flipH="1" flipV="1">
            <a:off x="7864392" y="4046297"/>
            <a:ext cx="352425" cy="1905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4" name="Прямая со стрелкой 43"/>
          <p:cNvCxnSpPr/>
          <p:nvPr/>
        </p:nvCxnSpPr>
        <p:spPr>
          <a:xfrm>
            <a:off x="5364088" y="2163178"/>
            <a:ext cx="57150" cy="370568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/>
          <p:nvPr/>
        </p:nvCxnSpPr>
        <p:spPr>
          <a:xfrm>
            <a:off x="5421238" y="2614430"/>
            <a:ext cx="438150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6" name="Прямая со стрелкой 45"/>
          <p:cNvCxnSpPr/>
          <p:nvPr/>
        </p:nvCxnSpPr>
        <p:spPr>
          <a:xfrm>
            <a:off x="5421238" y="3326231"/>
            <a:ext cx="438150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7" name="Прямая со стрелкой 46"/>
          <p:cNvCxnSpPr/>
          <p:nvPr/>
        </p:nvCxnSpPr>
        <p:spPr>
          <a:xfrm>
            <a:off x="5421238" y="4086225"/>
            <a:ext cx="495300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 flipV="1">
            <a:off x="2915816" y="4891087"/>
            <a:ext cx="1" cy="1187326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9" name="Прямая со стрелкой 48"/>
          <p:cNvCxnSpPr/>
          <p:nvPr/>
        </p:nvCxnSpPr>
        <p:spPr>
          <a:xfrm>
            <a:off x="2915816" y="4891087"/>
            <a:ext cx="3123034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0" name="Прямая со стрелкой 49"/>
          <p:cNvCxnSpPr/>
          <p:nvPr/>
        </p:nvCxnSpPr>
        <p:spPr>
          <a:xfrm>
            <a:off x="5500687" y="4653906"/>
            <a:ext cx="514350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773548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404664"/>
            <a:ext cx="7992888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>
                <a:solidFill>
                  <a:srgbClr val="002060"/>
                </a:solidFill>
              </a:rPr>
              <a:t>Норматив собственных оборотных средств (НОС) по каждому виду производственных </a:t>
            </a:r>
            <a:r>
              <a:rPr lang="ru-RU" b="1" i="1" dirty="0" smtClean="0">
                <a:solidFill>
                  <a:srgbClr val="002060"/>
                </a:solidFill>
              </a:rPr>
              <a:t>материалов</a:t>
            </a:r>
          </a:p>
          <a:p>
            <a:pPr algn="ctr"/>
            <a:endParaRPr lang="ru-RU" b="1" i="1" dirty="0" smtClean="0">
              <a:solidFill>
                <a:srgbClr val="002060"/>
              </a:solidFill>
            </a:endParaRPr>
          </a:p>
          <a:p>
            <a:pPr algn="ctr"/>
            <a:r>
              <a:rPr lang="ru-RU" sz="2000" b="1" i="1" dirty="0">
                <a:solidFill>
                  <a:srgbClr val="002060"/>
                </a:solidFill>
              </a:rPr>
              <a:t>НОС = ( </a:t>
            </a:r>
            <a:r>
              <a:rPr lang="ru-RU" sz="2000" b="1" i="1" dirty="0" err="1">
                <a:solidFill>
                  <a:srgbClr val="002060"/>
                </a:solidFill>
              </a:rPr>
              <a:t>Зг</a:t>
            </a:r>
            <a:r>
              <a:rPr lang="ru-RU" sz="2000" b="1" i="1" dirty="0">
                <a:solidFill>
                  <a:srgbClr val="002060"/>
                </a:solidFill>
              </a:rPr>
              <a:t> * </a:t>
            </a:r>
            <a:r>
              <a:rPr lang="ru-RU" sz="2000" b="1" i="1" dirty="0" err="1">
                <a:solidFill>
                  <a:srgbClr val="002060"/>
                </a:solidFill>
              </a:rPr>
              <a:t>Дз</a:t>
            </a:r>
            <a:r>
              <a:rPr lang="ru-RU" sz="2000" b="1" i="1" dirty="0">
                <a:solidFill>
                  <a:srgbClr val="002060"/>
                </a:solidFill>
              </a:rPr>
              <a:t> )/</a:t>
            </a:r>
            <a:r>
              <a:rPr lang="ru-RU" sz="2000" b="1" i="1" dirty="0" err="1">
                <a:solidFill>
                  <a:srgbClr val="002060"/>
                </a:solidFill>
              </a:rPr>
              <a:t>Тп</a:t>
            </a:r>
            <a:endParaRPr lang="ru-RU" sz="2000" dirty="0">
              <a:solidFill>
                <a:srgbClr val="002060"/>
              </a:solidFill>
            </a:endParaRPr>
          </a:p>
          <a:p>
            <a:pPr algn="ctr"/>
            <a:r>
              <a:rPr lang="ru-RU" sz="2000" b="1" i="1" dirty="0">
                <a:solidFill>
                  <a:srgbClr val="002060"/>
                </a:solidFill>
              </a:rPr>
              <a:t>НОС = </a:t>
            </a:r>
            <a:r>
              <a:rPr lang="ru-RU" sz="2000" b="1" i="1" dirty="0" err="1">
                <a:solidFill>
                  <a:srgbClr val="002060"/>
                </a:solidFill>
              </a:rPr>
              <a:t>Здн</a:t>
            </a:r>
            <a:r>
              <a:rPr lang="ru-RU" sz="2000" b="1" i="1" dirty="0">
                <a:solidFill>
                  <a:srgbClr val="002060"/>
                </a:solidFill>
              </a:rPr>
              <a:t>.*</a:t>
            </a:r>
            <a:r>
              <a:rPr lang="ru-RU" sz="2000" b="1" i="1" dirty="0" err="1">
                <a:solidFill>
                  <a:srgbClr val="002060"/>
                </a:solidFill>
              </a:rPr>
              <a:t>Дз</a:t>
            </a:r>
            <a:r>
              <a:rPr lang="ru-RU" sz="2000" b="1" i="1" dirty="0">
                <a:solidFill>
                  <a:srgbClr val="002060"/>
                </a:solidFill>
              </a:rPr>
              <a:t>, где</a:t>
            </a:r>
            <a:endParaRPr lang="ru-RU" sz="2000" dirty="0">
              <a:solidFill>
                <a:srgbClr val="002060"/>
              </a:solidFill>
            </a:endParaRPr>
          </a:p>
          <a:p>
            <a:pPr algn="ctr"/>
            <a:r>
              <a:rPr lang="ru-RU" sz="2000" b="1" i="1" dirty="0" err="1">
                <a:solidFill>
                  <a:srgbClr val="002060"/>
                </a:solidFill>
              </a:rPr>
              <a:t>Здн</a:t>
            </a:r>
            <a:r>
              <a:rPr lang="ru-RU" sz="2000" b="1" i="1" dirty="0">
                <a:solidFill>
                  <a:srgbClr val="002060"/>
                </a:solidFill>
              </a:rPr>
              <a:t>. =  </a:t>
            </a:r>
            <a:r>
              <a:rPr lang="ru-RU" sz="2000" b="1" i="1" dirty="0" err="1">
                <a:solidFill>
                  <a:srgbClr val="002060"/>
                </a:solidFill>
              </a:rPr>
              <a:t>Зг</a:t>
            </a:r>
            <a:r>
              <a:rPr lang="ru-RU" sz="2000" b="1" i="1" dirty="0">
                <a:solidFill>
                  <a:srgbClr val="002060"/>
                </a:solidFill>
              </a:rPr>
              <a:t>/</a:t>
            </a:r>
            <a:r>
              <a:rPr lang="ru-RU" sz="2000" b="1" i="1" dirty="0" err="1">
                <a:solidFill>
                  <a:srgbClr val="002060"/>
                </a:solidFill>
              </a:rPr>
              <a:t>Тп</a:t>
            </a:r>
            <a:r>
              <a:rPr lang="ru-RU" sz="2000" b="1" i="1" dirty="0" smtClean="0">
                <a:solidFill>
                  <a:srgbClr val="002060"/>
                </a:solidFill>
              </a:rPr>
              <a:t>.</a:t>
            </a:r>
          </a:p>
          <a:p>
            <a:pPr algn="ctr"/>
            <a:endParaRPr lang="ru-RU" sz="2000" dirty="0">
              <a:solidFill>
                <a:srgbClr val="002060"/>
              </a:solidFill>
            </a:endParaRPr>
          </a:p>
          <a:p>
            <a:pPr algn="ctr"/>
            <a:r>
              <a:rPr lang="ru-RU" b="1" i="1" dirty="0">
                <a:solidFill>
                  <a:srgbClr val="002060"/>
                </a:solidFill>
              </a:rPr>
              <a:t>Показатели эффективности </a:t>
            </a:r>
            <a:r>
              <a:rPr lang="ru-RU" b="1" i="1" dirty="0" smtClean="0">
                <a:solidFill>
                  <a:srgbClr val="002060"/>
                </a:solidFill>
              </a:rPr>
              <a:t>использования </a:t>
            </a:r>
          </a:p>
          <a:p>
            <a:pPr algn="ctr"/>
            <a:endParaRPr lang="ru-RU" b="1" i="1" dirty="0" smtClean="0">
              <a:solidFill>
                <a:srgbClr val="002060"/>
              </a:solidFill>
            </a:endParaRPr>
          </a:p>
          <a:p>
            <a:pPr algn="ctr"/>
            <a:r>
              <a:rPr lang="en-US" sz="2000" b="1" i="1" dirty="0">
                <a:solidFill>
                  <a:srgbClr val="002060"/>
                </a:solidFill>
              </a:rPr>
              <a:t>D</a:t>
            </a:r>
            <a:r>
              <a:rPr lang="ru-RU" sz="2000" b="1" i="1" dirty="0">
                <a:solidFill>
                  <a:srgbClr val="002060"/>
                </a:solidFill>
              </a:rPr>
              <a:t>о = Т/</a:t>
            </a:r>
            <a:r>
              <a:rPr lang="en-US" sz="2000" b="1" i="1" dirty="0">
                <a:solidFill>
                  <a:srgbClr val="002060"/>
                </a:solidFill>
              </a:rPr>
              <a:t>n</a:t>
            </a:r>
            <a:r>
              <a:rPr lang="ru-RU" sz="2000" b="1" i="1" dirty="0">
                <a:solidFill>
                  <a:srgbClr val="002060"/>
                </a:solidFill>
              </a:rPr>
              <a:t>.об</a:t>
            </a:r>
            <a:endParaRPr lang="ru-RU" sz="2000" dirty="0">
              <a:solidFill>
                <a:srgbClr val="002060"/>
              </a:solidFill>
            </a:endParaRPr>
          </a:p>
          <a:p>
            <a:pPr algn="ctr"/>
            <a:r>
              <a:rPr lang="en-US" sz="2000" b="1" i="1" dirty="0">
                <a:solidFill>
                  <a:srgbClr val="002060"/>
                </a:solidFill>
              </a:rPr>
              <a:t>n</a:t>
            </a:r>
            <a:r>
              <a:rPr lang="ru-RU" sz="2000" b="1" i="1" dirty="0">
                <a:solidFill>
                  <a:srgbClr val="002060"/>
                </a:solidFill>
              </a:rPr>
              <a:t>.об = Д/НОС</a:t>
            </a:r>
            <a:endParaRPr lang="ru-RU" sz="2000" dirty="0">
              <a:solidFill>
                <a:srgbClr val="002060"/>
              </a:solidFill>
            </a:endParaRPr>
          </a:p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64461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45</TotalTime>
  <Words>149</Words>
  <Application>Microsoft Office PowerPoint</Application>
  <PresentationFormat>Экран (4:3)</PresentationFormat>
  <Paragraphs>50</Paragraphs>
  <Slides>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Трек</vt:lpstr>
      <vt:lpstr>ОБОРОТНЫЕ СРЕДСТВА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Amilo</dc:creator>
  <cp:lastModifiedBy>Amilo</cp:lastModifiedBy>
  <cp:revision>6</cp:revision>
  <dcterms:created xsi:type="dcterms:W3CDTF">2012-04-07T11:44:33Z</dcterms:created>
  <dcterms:modified xsi:type="dcterms:W3CDTF">2012-04-07T12:29:58Z</dcterms:modified>
</cp:coreProperties>
</file>