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3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464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472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747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8057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279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843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349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6979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547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29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507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567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616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389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465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109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758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09A65-EE3F-4039-BF8B-538D556C465F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5B4FD-2DE6-4448-BC0C-5407B44528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632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jl:30366217.1550000%20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jl:30366217.1560000%20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82890"/>
            <a:ext cx="10410091" cy="723880"/>
          </a:xfrm>
        </p:spPr>
        <p:txBody>
          <a:bodyPr>
            <a:noAutofit/>
          </a:bodyPr>
          <a:lstStyle/>
          <a:p>
            <a:r>
              <a:rPr lang="ru-RU" b="1" dirty="0" smtClean="0"/>
              <a:t>ИНДИВИДУАЛЬНЫЙ ПОДОХОДНЫЙ НАЛОГ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410355"/>
            <a:ext cx="121920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ГЛАВА 18. ОБЩИЕ ПОЛОЖЕНИЯ</a:t>
            </a:r>
            <a:endParaRPr lang="ru-RU" sz="2800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762000" indent="-508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153. ПЛАТЕЛЬЩИКИ</a:t>
            </a:r>
            <a:endParaRPr lang="ru-RU" sz="2800" dirty="0" smtClean="0">
              <a:solidFill>
                <a:srgbClr val="FFC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ru-RU" sz="2400" b="0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ПЛАТЕЛЬЩИКАМИ ИНДИВИДУАЛЬНОГО ПОДОХОДНОГО НАЛОГА ЯВЛЯЮТСЯ ФИЗИЧЕСКИЕ ЛИЦА, ИМЕЮЩИЕ ОБЪЕКТЫ НАЛОГООБЛОЖЕНИЯ, ОПРЕДЕЛЯЕМЫЕ В СООТВЕТСТВИИ СО </a:t>
            </a:r>
            <a:r>
              <a:rPr lang="ru-RU" sz="24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СТАТЬЕЙ 155</a:t>
            </a:r>
            <a:r>
              <a:rPr lang="ru-RU" sz="2400" b="0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НАСТОЯЩЕГО КОДЕКСА. </a:t>
            </a:r>
          </a:p>
          <a:p>
            <a:pPr marL="457200" indent="-457200" algn="just">
              <a:spcAft>
                <a:spcPts val="0"/>
              </a:spcAft>
              <a:buAutoNum type="arabicPeriod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62000" indent="-508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155. ОБЪЕКТЫ НАЛОГООБЛОЖЕНИЯ</a:t>
            </a:r>
            <a:endParaRPr lang="ru-RU" sz="2800" dirty="0" smtClean="0">
              <a:solidFill>
                <a:srgbClr val="FFC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0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ОБЪЕКТАМИ ОБЛОЖЕНИЯ ИНДИВИДУАЛЬНЫМ ПОДОХОДНЫМ НАЛОГОМ ЯВЛЯЮТСЯ ДОХОДЫ ФИЗИЧЕСКОГО ЛИЦА В ВИДЕ: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0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  ДОХОДОВ, ОБЛАГАЕМЫХ У ИСТОЧНИКА ВЫПЛАТЫ;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0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  ДОХОДОВ, НЕ ОБЛАГАЕМЫХ У ИСТОЧНИКА ВЫПЛАТЫ.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0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185" y="422031"/>
            <a:ext cx="1658815" cy="175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743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36101"/>
            <a:ext cx="1056835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ОБЪЕКТЫ НАЛОГООБЛОЖЕНИЯ ОПРЕДЕЛЯЮТСЯ КАК РАЗНИЦА МЕЖДУ ДОХОДАМИ, ПОДЛЕЖАЩИМИ НАЛОГООБЛОЖЕНИЮ, С УЧЕТОМ КОРРЕКТИРОВОК, ПРЕДУСМОТРЕННЫХ </a:t>
            </a:r>
            <a:r>
              <a:rPr lang="ru-RU" sz="24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СТАТЬЕЙ 156</a:t>
            </a: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НАСТОЯЩЕГО КОДЕКСА, И НАЛОГОВЫМИ ВЫЧЕТАМИ В СЛУЧАЯХ, ПОРЯДКЕ И РАЗМЕРАХ, ПРЕДУСМОТРЕННЫХ НАСТОЯЩИМ РАЗДЕЛОМ. </a:t>
            </a:r>
          </a:p>
          <a:p>
            <a:pPr indent="254000" algn="just">
              <a:spcAft>
                <a:spcPts val="0"/>
              </a:spcAft>
            </a:pP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62000" indent="-508000" algn="just">
              <a:spcAft>
                <a:spcPts val="0"/>
              </a:spcAft>
            </a:pPr>
            <a:r>
              <a:rPr lang="ru-RU" sz="2800" b="1" i="0" u="none" strike="noStrike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158. СТАВКИ НАЛОГА</a:t>
            </a:r>
            <a:endParaRPr lang="ru-RU" sz="2800" b="1" dirty="0" smtClean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ДОХОДЫ НАЛОГОПЛАТЕЛЬЩИКА, ЗА ИСКЛЮЧЕНИЕМ ДОХОДОВ, УКАЗАННЫХ В ПУНКТЕ 2 НАСТОЯЩЕЙ СТАТЬИ, ОБЛАГАЮТСЯ НАЛОГОМ ПО СТАВКЕ 10 ПРОЦЕНТОВ.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54000" algn="just">
              <a:spcAft>
                <a:spcPts val="0"/>
              </a:spcAft>
            </a:pPr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2. ДОХОДЫ В ВИДЕ ДИВИДЕНДОВ, ПОЛУЧЕННЫЕ ИЗ       ИСТОЧНИКОВ В РЕСПУБЛИКЕ КАЗАХСТАН И ЗА ЕЕ ПРЕДЕЛАМИ, ОБЛАГАЮТСЯ ПО СТАВКЕ 5 ПРОЦЕНТОВ.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857010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8</TotalTime>
  <Words>98</Words>
  <Application>Microsoft Office PowerPoint</Application>
  <PresentationFormat>Широкоэкранный</PresentationFormat>
  <Paragraphs>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Times New Roman</vt:lpstr>
      <vt:lpstr>Trebuchet MS</vt:lpstr>
      <vt:lpstr>Берлин</vt:lpstr>
      <vt:lpstr>ИНДИВИДУАЛЬНЫЙ ПОДОХОДНЫЙ НАЛОГ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ПОДОХОДНЫЙ НАЛОГ</dc:title>
  <dc:creator>Тулеген</dc:creator>
  <cp:lastModifiedBy>Тулеген</cp:lastModifiedBy>
  <cp:revision>2</cp:revision>
  <dcterms:created xsi:type="dcterms:W3CDTF">2014-03-02T08:36:33Z</dcterms:created>
  <dcterms:modified xsi:type="dcterms:W3CDTF">2014-03-02T16:51:57Z</dcterms:modified>
</cp:coreProperties>
</file>