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1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50749"/>
    <a:srgbClr val="BF116C"/>
    <a:srgbClr val="890C4E"/>
    <a:srgbClr val="510F70"/>
    <a:srgbClr val="6BB03D"/>
    <a:srgbClr val="66FEDA"/>
    <a:srgbClr val="6CF86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08.11.2013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teractive-english.ru/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teractive-english.ru/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teractive-english.ru/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teractive-english.ru/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teractive-english.ru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solidFill>
            <a:srgbClr val="350749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714480" y="1357298"/>
            <a:ext cx="64294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 smtClean="0">
                <a:ln w="3175" cmpd="sng">
                  <a:solidFill>
                    <a:srgbClr val="350749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Verb To Be – </a:t>
            </a:r>
            <a:r>
              <a:rPr lang="ru-RU" sz="7200" b="1" dirty="0" smtClean="0">
                <a:ln w="3175" cmpd="sng">
                  <a:solidFill>
                    <a:srgbClr val="350749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Глагол </a:t>
            </a:r>
            <a:r>
              <a:rPr lang="en-US" sz="7200" b="1" dirty="0" smtClean="0">
                <a:ln w="3175" cmpd="sng">
                  <a:solidFill>
                    <a:srgbClr val="350749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To Be</a:t>
            </a:r>
            <a:endParaRPr lang="ru-RU" sz="7200" b="1" dirty="0">
              <a:ln w="3175" cmpd="sng">
                <a:solidFill>
                  <a:srgbClr val="350749"/>
                </a:solidFill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ый треугольник 3"/>
          <p:cNvSpPr/>
          <p:nvPr/>
        </p:nvSpPr>
        <p:spPr>
          <a:xfrm rot="16200000">
            <a:off x="8215338" y="5929329"/>
            <a:ext cx="928694" cy="928694"/>
          </a:xfrm>
          <a:prstGeom prst="rtTriangle">
            <a:avLst/>
          </a:prstGeom>
          <a:solidFill>
            <a:srgbClr val="6BB03D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Заголовок 5"/>
          <p:cNvSpPr txBox="1">
            <a:spLocks/>
          </p:cNvSpPr>
          <p:nvPr/>
        </p:nvSpPr>
        <p:spPr>
          <a:xfrm>
            <a:off x="642910" y="6286496"/>
            <a:ext cx="3714776" cy="57150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  <a:hlinkClick r:id="rId2"/>
              </a:rPr>
              <a:t>www.interactive-english.ru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solidFill>
            <a:srgbClr val="350749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429520" y="5715016"/>
            <a:ext cx="1714480" cy="114298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ый треугольник 5"/>
          <p:cNvSpPr/>
          <p:nvPr/>
        </p:nvSpPr>
        <p:spPr>
          <a:xfrm rot="16200000">
            <a:off x="8215338" y="5929329"/>
            <a:ext cx="928694" cy="928694"/>
          </a:xfrm>
          <a:prstGeom prst="rtTriangle">
            <a:avLst/>
          </a:prstGeom>
          <a:solidFill>
            <a:srgbClr val="6BB03D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00100" y="142852"/>
            <a:ext cx="6858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ln w="12700">
                  <a:solidFill>
                    <a:srgbClr val="350749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План презентации</a:t>
            </a:r>
            <a:endParaRPr lang="ru-RU" sz="4400" b="1" dirty="0">
              <a:ln w="12700">
                <a:solidFill>
                  <a:srgbClr val="350749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0100" y="1142984"/>
            <a:ext cx="800105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ru-RU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Общие сведения</a:t>
            </a:r>
            <a:endParaRPr lang="en-US" sz="32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514350" indent="-514350">
              <a:buAutoNum type="arabicPeriod"/>
            </a:pPr>
            <a:endParaRPr lang="ru-RU" sz="32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514350" indent="-514350">
              <a:buAutoNum type="arabicPeriod"/>
            </a:pPr>
            <a:r>
              <a:rPr lang="en-US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 be </a:t>
            </a:r>
            <a:r>
              <a:rPr lang="ru-RU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качестве вспомогательного глагола</a:t>
            </a:r>
            <a:endParaRPr lang="en-US" sz="32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514350" indent="-514350">
              <a:buAutoNum type="arabicPeriod"/>
            </a:pPr>
            <a:endParaRPr lang="ru-RU" sz="32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514350" indent="-514350">
              <a:buAutoNum type="arabicPeriod"/>
            </a:pPr>
            <a:r>
              <a:rPr lang="en-US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 be </a:t>
            </a:r>
            <a:r>
              <a:rPr lang="ru-RU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качестве глагола-связки</a:t>
            </a:r>
            <a:endParaRPr lang="en-US" sz="32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514350" indent="-514350">
              <a:buAutoNum type="arabicPeriod"/>
            </a:pPr>
            <a:endParaRPr lang="ru-RU" sz="32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514350" indent="-514350">
              <a:buAutoNum type="arabicPeriod"/>
            </a:pPr>
            <a:r>
              <a:rPr lang="en-US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 be </a:t>
            </a:r>
            <a:r>
              <a:rPr lang="ru-RU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качестве смыслового глагола</a:t>
            </a:r>
            <a:endParaRPr lang="ru-RU" sz="3200" b="1" dirty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00100" y="954389"/>
            <a:ext cx="8001056" cy="4571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solidFill>
            <a:srgbClr val="350749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429520" y="5715016"/>
            <a:ext cx="1714480" cy="114298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ый треугольник 5"/>
          <p:cNvSpPr/>
          <p:nvPr/>
        </p:nvSpPr>
        <p:spPr>
          <a:xfrm rot="16200000">
            <a:off x="8215338" y="5929329"/>
            <a:ext cx="928694" cy="928694"/>
          </a:xfrm>
          <a:prstGeom prst="rtTriangle">
            <a:avLst/>
          </a:prstGeom>
          <a:solidFill>
            <a:srgbClr val="6BB03D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00100" y="142852"/>
            <a:ext cx="6858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ln w="12700">
                  <a:solidFill>
                    <a:srgbClr val="350749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Общие сведения</a:t>
            </a:r>
            <a:endParaRPr lang="ru-RU" sz="4400" b="1" dirty="0">
              <a:ln w="12700">
                <a:solidFill>
                  <a:srgbClr val="350749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00100" y="954389"/>
            <a:ext cx="8001056" cy="4571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00100" y="1214422"/>
            <a:ext cx="800105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Present Simple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глагол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 be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в отличие от других глаголов, имеет отдельные формы как для 1-го и 3-го лица единственного, так и множественного числа.</a:t>
            </a: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am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;</a:t>
            </a: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 (she, it)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; </a:t>
            </a: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We (you, they)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are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ru-RU" sz="2800" b="1" dirty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solidFill>
            <a:srgbClr val="350749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429520" y="5715016"/>
            <a:ext cx="1714480" cy="114298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ый треугольник 5"/>
          <p:cNvSpPr/>
          <p:nvPr/>
        </p:nvSpPr>
        <p:spPr>
          <a:xfrm rot="16200000">
            <a:off x="8215338" y="5929329"/>
            <a:ext cx="928694" cy="928694"/>
          </a:xfrm>
          <a:prstGeom prst="rtTriangle">
            <a:avLst/>
          </a:prstGeom>
          <a:solidFill>
            <a:srgbClr val="6BB03D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00100" y="142852"/>
            <a:ext cx="6858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ln w="12700">
                  <a:solidFill>
                    <a:srgbClr val="350749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Общие сведения</a:t>
            </a:r>
            <a:endParaRPr lang="ru-RU" sz="4400" b="1" dirty="0">
              <a:ln w="12700">
                <a:solidFill>
                  <a:srgbClr val="350749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00100" y="954389"/>
            <a:ext cx="8001056" cy="4571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00100" y="1214422"/>
            <a:ext cx="800105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Past Simple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глагол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 be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в отличие от других глаголов, имеет разные формы для единственного и множественного числа.</a:t>
            </a: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 (he, she, it)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was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;</a:t>
            </a: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We (you, they)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were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ru-RU" sz="2800" b="1" dirty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Заголовок 5"/>
          <p:cNvSpPr txBox="1">
            <a:spLocks/>
          </p:cNvSpPr>
          <p:nvPr/>
        </p:nvSpPr>
        <p:spPr>
          <a:xfrm>
            <a:off x="642910" y="6286496"/>
            <a:ext cx="3714776" cy="57150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  <a:hlinkClick r:id="rId2"/>
              </a:rPr>
              <a:t>www.interactive-english.ru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solidFill>
            <a:srgbClr val="350749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429520" y="5715016"/>
            <a:ext cx="1714480" cy="114298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ый треугольник 5"/>
          <p:cNvSpPr/>
          <p:nvPr/>
        </p:nvSpPr>
        <p:spPr>
          <a:xfrm rot="16200000">
            <a:off x="8215338" y="5929329"/>
            <a:ext cx="928694" cy="928694"/>
          </a:xfrm>
          <a:prstGeom prst="rtTriangle">
            <a:avLst/>
          </a:prstGeom>
          <a:solidFill>
            <a:srgbClr val="6BB03D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00100" y="142852"/>
            <a:ext cx="6858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ln w="12700">
                  <a:solidFill>
                    <a:srgbClr val="350749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Общие сведения</a:t>
            </a:r>
            <a:endParaRPr lang="ru-RU" sz="4400" b="1" dirty="0">
              <a:ln w="12700">
                <a:solidFill>
                  <a:srgbClr val="350749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00100" y="954389"/>
            <a:ext cx="8001056" cy="4571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00100" y="1214422"/>
            <a:ext cx="8001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</a:t>
            </a:r>
            <a:r>
              <a:rPr lang="ru-RU" sz="32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вопросительной</a:t>
            </a:r>
            <a:r>
              <a:rPr lang="ru-RU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форме </a:t>
            </a:r>
            <a:r>
              <a:rPr lang="en-US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Present </a:t>
            </a:r>
            <a:r>
              <a:rPr lang="ru-RU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</a:t>
            </a:r>
            <a:r>
              <a:rPr lang="en-US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Past Simple </a:t>
            </a:r>
            <a:r>
              <a:rPr lang="ru-RU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глагол стоит </a:t>
            </a:r>
            <a:r>
              <a:rPr lang="ru-RU" sz="32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перед</a:t>
            </a:r>
            <a:r>
              <a:rPr lang="ru-RU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подлежащим: </a:t>
            </a:r>
            <a:r>
              <a:rPr lang="en-US" sz="32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Am</a:t>
            </a:r>
            <a:r>
              <a:rPr lang="en-US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I? </a:t>
            </a:r>
            <a:r>
              <a:rPr lang="en-US" sz="32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Was </a:t>
            </a:r>
            <a:r>
              <a:rPr lang="en-US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I?</a:t>
            </a:r>
            <a:endParaRPr lang="ru-RU" sz="3200" b="1" dirty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solidFill>
            <a:srgbClr val="350749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429520" y="5715016"/>
            <a:ext cx="1714480" cy="114298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ый треугольник 5"/>
          <p:cNvSpPr/>
          <p:nvPr/>
        </p:nvSpPr>
        <p:spPr>
          <a:xfrm rot="16200000">
            <a:off x="8215338" y="5929329"/>
            <a:ext cx="928694" cy="928694"/>
          </a:xfrm>
          <a:prstGeom prst="rtTriangle">
            <a:avLst/>
          </a:prstGeom>
          <a:solidFill>
            <a:srgbClr val="6BB03D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00100" y="142852"/>
            <a:ext cx="6858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ln w="12700">
                  <a:solidFill>
                    <a:srgbClr val="350749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Общие сведения</a:t>
            </a:r>
            <a:endParaRPr lang="ru-RU" sz="4400" b="1" dirty="0">
              <a:ln w="12700">
                <a:solidFill>
                  <a:srgbClr val="350749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00100" y="954389"/>
            <a:ext cx="8001056" cy="4571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00100" y="1214422"/>
            <a:ext cx="80010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Отрицательная форма </a:t>
            </a:r>
            <a:r>
              <a:rPr lang="en-US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Present </a:t>
            </a:r>
            <a:r>
              <a:rPr lang="ru-RU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</a:t>
            </a:r>
            <a:r>
              <a:rPr lang="en-US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Past Simple </a:t>
            </a:r>
            <a:r>
              <a:rPr lang="ru-RU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образуется при помощи частицы </a:t>
            </a:r>
            <a:r>
              <a:rPr lang="en-US" sz="32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not</a:t>
            </a:r>
            <a:r>
              <a:rPr lang="ru-RU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которая ставится после глагола: </a:t>
            </a:r>
            <a:r>
              <a:rPr lang="en-US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 </a:t>
            </a:r>
            <a:r>
              <a:rPr lang="en-US" sz="32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am not</a:t>
            </a:r>
            <a:r>
              <a:rPr lang="en-US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; I </a:t>
            </a:r>
            <a:r>
              <a:rPr lang="en-US" sz="32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was not.</a:t>
            </a:r>
            <a:endParaRPr lang="ru-RU" sz="3200" b="1" dirty="0">
              <a:ln w="12700">
                <a:solidFill>
                  <a:srgbClr val="7030A0"/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solidFill>
            <a:srgbClr val="350749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429520" y="5715016"/>
            <a:ext cx="1714480" cy="114298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ый треугольник 5"/>
          <p:cNvSpPr/>
          <p:nvPr/>
        </p:nvSpPr>
        <p:spPr>
          <a:xfrm rot="16200000">
            <a:off x="8215338" y="5929329"/>
            <a:ext cx="928694" cy="928694"/>
          </a:xfrm>
          <a:prstGeom prst="rtTriangle">
            <a:avLst/>
          </a:prstGeom>
          <a:solidFill>
            <a:srgbClr val="6BB03D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00100" y="142852"/>
            <a:ext cx="6858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ln w="12700">
                  <a:solidFill>
                    <a:srgbClr val="350749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Общие сведения</a:t>
            </a:r>
            <a:endParaRPr lang="ru-RU" sz="4400" b="1" dirty="0">
              <a:ln w="12700">
                <a:solidFill>
                  <a:srgbClr val="350749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00100" y="954389"/>
            <a:ext cx="8001056" cy="4571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00100" y="1214422"/>
            <a:ext cx="800105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Глагол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 be </a:t>
            </a:r>
            <a:r>
              <a:rPr lang="ru-RU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имеет только два времени группы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Continuous – Present </a:t>
            </a:r>
            <a:r>
              <a:rPr lang="ru-RU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Past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которые употребляются преимущественно для образования соответствующих времен страдательного залога: 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am being 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invited, I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was being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invited.</a:t>
            </a:r>
          </a:p>
          <a:p>
            <a:endParaRPr lang="en-US" sz="28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Глагол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 be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не употребляется во временах 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Perfect Continuous.</a:t>
            </a:r>
            <a:endParaRPr lang="ru-RU" sz="2800" b="1" dirty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solidFill>
            <a:srgbClr val="350749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429520" y="5715016"/>
            <a:ext cx="1714480" cy="114298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ый треугольник 5"/>
          <p:cNvSpPr/>
          <p:nvPr/>
        </p:nvSpPr>
        <p:spPr>
          <a:xfrm rot="16200000">
            <a:off x="8215338" y="5929329"/>
            <a:ext cx="928694" cy="928694"/>
          </a:xfrm>
          <a:prstGeom prst="rtTriangle">
            <a:avLst/>
          </a:prstGeom>
          <a:solidFill>
            <a:srgbClr val="6BB03D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00100" y="142852"/>
            <a:ext cx="6858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ln w="12700">
                  <a:solidFill>
                    <a:srgbClr val="350749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Общие сведения</a:t>
            </a:r>
            <a:endParaRPr lang="ru-RU" sz="4400" b="1" dirty="0">
              <a:ln w="12700">
                <a:solidFill>
                  <a:srgbClr val="350749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00100" y="954389"/>
            <a:ext cx="8001056" cy="4571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00100" y="1214422"/>
            <a:ext cx="80010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Отрицательная форма повелительного наклонения образуется при помощи </a:t>
            </a:r>
            <a:r>
              <a:rPr lang="en-US" sz="32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 not (don’t</a:t>
            </a:r>
            <a:r>
              <a:rPr lang="ru-RU" sz="32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)</a:t>
            </a:r>
            <a:r>
              <a:rPr lang="ru-RU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т.е. по общему правилу: </a:t>
            </a:r>
          </a:p>
          <a:p>
            <a:r>
              <a:rPr lang="en-US" sz="32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Don’t </a:t>
            </a:r>
            <a:r>
              <a:rPr lang="en-US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be angry – </a:t>
            </a:r>
            <a:r>
              <a:rPr lang="ru-RU" sz="32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Не</a:t>
            </a:r>
            <a:r>
              <a:rPr lang="ru-RU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сердитесь; </a:t>
            </a:r>
          </a:p>
          <a:p>
            <a:r>
              <a:rPr lang="en-US" sz="32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Don’t</a:t>
            </a:r>
            <a:r>
              <a:rPr lang="en-US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be late – </a:t>
            </a:r>
            <a:r>
              <a:rPr lang="ru-RU" sz="32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Не</a:t>
            </a:r>
            <a:r>
              <a:rPr lang="ru-RU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опаздывайте.</a:t>
            </a:r>
            <a:endParaRPr lang="ru-RU" sz="3200" b="1" dirty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Заголовок 5"/>
          <p:cNvSpPr txBox="1">
            <a:spLocks/>
          </p:cNvSpPr>
          <p:nvPr/>
        </p:nvSpPr>
        <p:spPr>
          <a:xfrm>
            <a:off x="642910" y="6286496"/>
            <a:ext cx="3714776" cy="57150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  <a:hlinkClick r:id="rId2"/>
              </a:rPr>
              <a:t>www.interactive-english.ru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solidFill>
            <a:srgbClr val="350749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429520" y="5715016"/>
            <a:ext cx="1714480" cy="114298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ый треугольник 5"/>
          <p:cNvSpPr/>
          <p:nvPr/>
        </p:nvSpPr>
        <p:spPr>
          <a:xfrm rot="16200000">
            <a:off x="8215338" y="5929329"/>
            <a:ext cx="928694" cy="928694"/>
          </a:xfrm>
          <a:prstGeom prst="rtTriangle">
            <a:avLst/>
          </a:prstGeom>
          <a:solidFill>
            <a:srgbClr val="6BB03D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00100" y="142852"/>
            <a:ext cx="6858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ln w="12700">
                  <a:solidFill>
                    <a:srgbClr val="350749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Общие сведения</a:t>
            </a:r>
            <a:endParaRPr lang="ru-RU" sz="4400" b="1" dirty="0">
              <a:ln w="12700">
                <a:solidFill>
                  <a:srgbClr val="350749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00100" y="954389"/>
            <a:ext cx="8001056" cy="4571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00100" y="1071546"/>
            <a:ext cx="800105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утвердительной форме </a:t>
            </a:r>
            <a:r>
              <a:rPr lang="en-US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Present Simple </a:t>
            </a:r>
            <a:r>
              <a:rPr lang="ru-RU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обычно употребляются следующие сокращения:</a:t>
            </a:r>
          </a:p>
          <a:p>
            <a:r>
              <a:rPr lang="en-US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 am = I’m</a:t>
            </a:r>
          </a:p>
          <a:p>
            <a:r>
              <a:rPr lang="en-US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 is = He’s</a:t>
            </a:r>
          </a:p>
          <a:p>
            <a:r>
              <a:rPr lang="en-US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She is = She’s</a:t>
            </a:r>
          </a:p>
          <a:p>
            <a:r>
              <a:rPr lang="en-US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It is = It’s</a:t>
            </a:r>
          </a:p>
          <a:p>
            <a:r>
              <a:rPr lang="en-US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We are = We’re</a:t>
            </a:r>
          </a:p>
          <a:p>
            <a:r>
              <a:rPr lang="en-US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You are = You’re</a:t>
            </a:r>
          </a:p>
          <a:p>
            <a:r>
              <a:rPr lang="en-US" sz="32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They are = They’re</a:t>
            </a:r>
            <a:endParaRPr lang="ru-RU" sz="3200" b="1" dirty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solidFill>
            <a:srgbClr val="350749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429520" y="5715016"/>
            <a:ext cx="1714480" cy="114298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ый треугольник 5"/>
          <p:cNvSpPr/>
          <p:nvPr/>
        </p:nvSpPr>
        <p:spPr>
          <a:xfrm rot="16200000">
            <a:off x="8215338" y="5929329"/>
            <a:ext cx="928694" cy="928694"/>
          </a:xfrm>
          <a:prstGeom prst="rtTriangle">
            <a:avLst/>
          </a:prstGeom>
          <a:solidFill>
            <a:srgbClr val="6BB03D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00100" y="142852"/>
            <a:ext cx="6858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ln w="12700">
                  <a:solidFill>
                    <a:srgbClr val="350749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Общие сведения</a:t>
            </a:r>
            <a:endParaRPr lang="ru-RU" sz="4400" b="1" dirty="0">
              <a:ln w="12700">
                <a:solidFill>
                  <a:srgbClr val="350749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00100" y="954389"/>
            <a:ext cx="8001056" cy="4571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00100" y="1214422"/>
            <a:ext cx="800105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отрицательной форме 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Present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Past Simple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употребляются следующие сокращения:</a:t>
            </a: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 am not = I’m not</a:t>
            </a: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 is not = He’s not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или 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 isn’t</a:t>
            </a: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She is not = She’s not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или 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she isn’t</a:t>
            </a: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It is not = It’s not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или 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it isn’t</a:t>
            </a: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We are not = We’re not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или 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we aren’t</a:t>
            </a: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You are not = You’re not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или 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you aren’t</a:t>
            </a: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They are not = They’re not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или 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they aren’t</a:t>
            </a: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 (he, she, it) was not = I (he, she, it) wasn’t</a:t>
            </a: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We (you, they) were not = we (you, they) weren’t</a:t>
            </a:r>
            <a:endParaRPr lang="ru-RU" sz="2800" b="1" dirty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solidFill>
            <a:srgbClr val="350749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429520" y="5715016"/>
            <a:ext cx="1714480" cy="114298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ый треугольник 5"/>
          <p:cNvSpPr/>
          <p:nvPr/>
        </p:nvSpPr>
        <p:spPr>
          <a:xfrm rot="16200000">
            <a:off x="8215338" y="5929329"/>
            <a:ext cx="928694" cy="928694"/>
          </a:xfrm>
          <a:prstGeom prst="rtTriangle">
            <a:avLst/>
          </a:prstGeom>
          <a:solidFill>
            <a:srgbClr val="6BB03D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00100" y="214290"/>
            <a:ext cx="8001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n w="12700">
                  <a:solidFill>
                    <a:srgbClr val="350749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 be </a:t>
            </a:r>
            <a:r>
              <a:rPr lang="ru-RU" sz="3200" b="1" dirty="0" smtClean="0">
                <a:ln w="12700">
                  <a:solidFill>
                    <a:srgbClr val="350749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качестве вспомогательного глагола</a:t>
            </a:r>
            <a:endParaRPr lang="ru-RU" sz="3200" b="1" dirty="0">
              <a:ln w="12700">
                <a:solidFill>
                  <a:srgbClr val="350749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00100" y="954389"/>
            <a:ext cx="8001056" cy="4571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00100" y="1071546"/>
            <a:ext cx="800105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качестве вспомогательного глагола </a:t>
            </a:r>
            <a:r>
              <a:rPr lang="en-US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 be </a:t>
            </a:r>
            <a:r>
              <a:rPr lang="ru-RU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употребляется:</a:t>
            </a:r>
          </a:p>
          <a:p>
            <a:r>
              <a:rPr lang="ru-RU" sz="24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1. </a:t>
            </a:r>
            <a:r>
              <a:rPr lang="ru-RU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сочетании с формой </a:t>
            </a:r>
            <a:r>
              <a:rPr lang="en-US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Present Participle </a:t>
            </a:r>
            <a:r>
              <a:rPr lang="ru-RU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смыслового глагола для образования всех времен группы </a:t>
            </a:r>
            <a:r>
              <a:rPr lang="en-US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Continuous </a:t>
            </a:r>
            <a:r>
              <a:rPr lang="ru-RU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</a:t>
            </a:r>
            <a:r>
              <a:rPr lang="en-US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Perfect Continuous</a:t>
            </a:r>
            <a:r>
              <a:rPr lang="ru-RU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действительного залога.</a:t>
            </a:r>
          </a:p>
          <a:p>
            <a:endParaRPr lang="ru-RU" sz="24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n-US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 </a:t>
            </a:r>
            <a:r>
              <a:rPr lang="en-US" sz="24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am waiting </a:t>
            </a:r>
            <a:r>
              <a:rPr lang="en-US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for Peter – </a:t>
            </a:r>
            <a:r>
              <a:rPr lang="ru-RU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Я жду Петра.</a:t>
            </a:r>
          </a:p>
          <a:p>
            <a:endParaRPr lang="ru-RU" sz="24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n-US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She </a:t>
            </a:r>
            <a:r>
              <a:rPr lang="en-US" sz="24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was writing </a:t>
            </a:r>
            <a:r>
              <a:rPr lang="en-US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 letter at five o’clock – </a:t>
            </a:r>
            <a:r>
              <a:rPr lang="ru-RU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Она писала письмо в пять часов.</a:t>
            </a:r>
          </a:p>
          <a:p>
            <a:endParaRPr lang="ru-RU" sz="24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n-US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 </a:t>
            </a:r>
            <a:r>
              <a:rPr lang="en-US" sz="24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will be working </a:t>
            </a:r>
            <a:r>
              <a:rPr lang="en-US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at three o’clock – </a:t>
            </a:r>
            <a:r>
              <a:rPr lang="ru-RU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Я буду работать в три часа.</a:t>
            </a:r>
          </a:p>
          <a:p>
            <a:endParaRPr lang="ru-RU" sz="24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n-US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It </a:t>
            </a:r>
            <a:r>
              <a:rPr lang="en-US" sz="24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has been raining </a:t>
            </a:r>
            <a:r>
              <a:rPr lang="en-US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since morning – </a:t>
            </a:r>
            <a:r>
              <a:rPr lang="ru-RU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Дождь идет с утра.</a:t>
            </a:r>
          </a:p>
          <a:p>
            <a:endParaRPr lang="ru-RU" sz="2400" b="1" dirty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solidFill>
            <a:srgbClr val="350749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429520" y="5715016"/>
            <a:ext cx="1714480" cy="114298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ый треугольник 5"/>
          <p:cNvSpPr/>
          <p:nvPr/>
        </p:nvSpPr>
        <p:spPr>
          <a:xfrm rot="16200000">
            <a:off x="8215338" y="5929329"/>
            <a:ext cx="928694" cy="928694"/>
          </a:xfrm>
          <a:prstGeom prst="rtTriangle">
            <a:avLst/>
          </a:prstGeom>
          <a:solidFill>
            <a:srgbClr val="6BB03D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00100" y="214290"/>
            <a:ext cx="8001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n w="12700">
                  <a:solidFill>
                    <a:srgbClr val="350749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 be </a:t>
            </a:r>
            <a:r>
              <a:rPr lang="ru-RU" sz="3200" b="1" dirty="0" smtClean="0">
                <a:ln w="12700">
                  <a:solidFill>
                    <a:srgbClr val="350749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качестве вспомогательного глагола</a:t>
            </a:r>
            <a:endParaRPr lang="ru-RU" sz="3200" b="1" dirty="0">
              <a:ln w="12700">
                <a:solidFill>
                  <a:srgbClr val="350749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00100" y="954389"/>
            <a:ext cx="8001056" cy="4571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00100" y="1071546"/>
            <a:ext cx="800105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2.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сочетании с формой 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Past Participle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смыслового глагола для образования всех времен страдательного залога. </a:t>
            </a:r>
          </a:p>
          <a:p>
            <a:endParaRPr lang="ru-RU" sz="28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 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often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invited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there –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Его часто приглашают туда.</a:t>
            </a:r>
          </a:p>
          <a:p>
            <a:endParaRPr lang="ru-RU" sz="28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was asked 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 difficult question –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Ему задали трудный вопрос.</a:t>
            </a:r>
          </a:p>
          <a:p>
            <a:endParaRPr lang="ru-RU" sz="28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 translation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will be finished 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tomorrow –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Перевод будет закончен завтра.</a:t>
            </a:r>
            <a:endParaRPr lang="ru-RU" sz="2800" b="1" dirty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solidFill>
            <a:srgbClr val="350749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429520" y="5715016"/>
            <a:ext cx="1714480" cy="114298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ый треугольник 5"/>
          <p:cNvSpPr/>
          <p:nvPr/>
        </p:nvSpPr>
        <p:spPr>
          <a:xfrm rot="16200000">
            <a:off x="8215338" y="5929329"/>
            <a:ext cx="928694" cy="928694"/>
          </a:xfrm>
          <a:prstGeom prst="rtTriangle">
            <a:avLst/>
          </a:prstGeom>
          <a:solidFill>
            <a:srgbClr val="6BB03D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00100" y="214290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n w="12700">
                  <a:solidFill>
                    <a:srgbClr val="350749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 be </a:t>
            </a:r>
            <a:r>
              <a:rPr lang="ru-RU" sz="3600" b="1" dirty="0" smtClean="0">
                <a:ln w="12700">
                  <a:solidFill>
                    <a:srgbClr val="350749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качестве глагола-связки</a:t>
            </a:r>
            <a:endParaRPr lang="ru-RU" sz="3600" b="1" dirty="0">
              <a:ln w="12700">
                <a:solidFill>
                  <a:srgbClr val="350749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00100" y="954389"/>
            <a:ext cx="8001056" cy="4571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00100" y="1214422"/>
            <a:ext cx="800105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качестве глагола-связки </a:t>
            </a:r>
            <a:r>
              <a:rPr lang="en-US" sz="24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 be </a:t>
            </a:r>
            <a:r>
              <a:rPr lang="ru-RU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употребляется в составном сказуемом, соответствуя в русском языке глаголам </a:t>
            </a:r>
            <a:r>
              <a:rPr lang="ru-RU" sz="24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быть, являться. </a:t>
            </a:r>
            <a:r>
              <a:rPr lang="ru-RU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настоящем времени связка </a:t>
            </a:r>
            <a:r>
              <a:rPr lang="en-US" sz="24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 be </a:t>
            </a:r>
            <a:r>
              <a:rPr lang="ru-RU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часто не переводится.</a:t>
            </a:r>
          </a:p>
          <a:p>
            <a:endParaRPr lang="ru-RU" sz="24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n-US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 </a:t>
            </a:r>
            <a:r>
              <a:rPr lang="en-US" sz="24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</a:t>
            </a:r>
            <a:r>
              <a:rPr lang="en-US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a teacher – </a:t>
            </a:r>
            <a:r>
              <a:rPr lang="ru-RU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Он преподаватель.</a:t>
            </a:r>
          </a:p>
          <a:p>
            <a:endParaRPr lang="ru-RU" sz="24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n-US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 </a:t>
            </a:r>
            <a:r>
              <a:rPr lang="en-US" sz="24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</a:t>
            </a:r>
            <a:r>
              <a:rPr lang="en-US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the best student in the first course – </a:t>
            </a:r>
            <a:r>
              <a:rPr lang="ru-RU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Он лучший студент (является лучшим студентом) первого курса.</a:t>
            </a:r>
          </a:p>
          <a:p>
            <a:endParaRPr lang="ru-RU" sz="24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n-US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She </a:t>
            </a:r>
            <a:r>
              <a:rPr lang="en-US" sz="24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will be </a:t>
            </a:r>
            <a:r>
              <a:rPr lang="en-US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 teacher next year – </a:t>
            </a:r>
            <a:r>
              <a:rPr lang="ru-RU" sz="24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Она будет преподавателем в следующем году.</a:t>
            </a:r>
            <a:endParaRPr lang="ru-RU" sz="2400" b="1" dirty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Заголовок 5"/>
          <p:cNvSpPr txBox="1">
            <a:spLocks/>
          </p:cNvSpPr>
          <p:nvPr/>
        </p:nvSpPr>
        <p:spPr>
          <a:xfrm>
            <a:off x="642910" y="6286496"/>
            <a:ext cx="3714776" cy="57150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  <a:hlinkClick r:id="rId2"/>
              </a:rPr>
              <a:t>www.interactive-english.ru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solidFill>
            <a:srgbClr val="350749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429520" y="5715016"/>
            <a:ext cx="1714480" cy="114298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ый треугольник 5"/>
          <p:cNvSpPr/>
          <p:nvPr/>
        </p:nvSpPr>
        <p:spPr>
          <a:xfrm rot="16200000">
            <a:off x="8215338" y="5929329"/>
            <a:ext cx="928694" cy="928694"/>
          </a:xfrm>
          <a:prstGeom prst="rtTriangle">
            <a:avLst/>
          </a:prstGeom>
          <a:solidFill>
            <a:srgbClr val="6BB03D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00100" y="214290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n w="12700">
                  <a:solidFill>
                    <a:srgbClr val="350749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 be </a:t>
            </a:r>
            <a:r>
              <a:rPr lang="ru-RU" sz="3600" b="1" dirty="0" smtClean="0">
                <a:ln w="12700">
                  <a:solidFill>
                    <a:srgbClr val="350749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качестве смыслового глагола</a:t>
            </a:r>
            <a:endParaRPr lang="ru-RU" sz="3600" b="1" dirty="0">
              <a:ln w="12700">
                <a:solidFill>
                  <a:srgbClr val="350749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00100" y="954389"/>
            <a:ext cx="8001056" cy="4571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00100" y="1071546"/>
            <a:ext cx="800105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качестве смыслового глагола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 be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соответствует в русском языке глаголам </a:t>
            </a:r>
            <a:r>
              <a:rPr lang="ru-RU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быть, находиться.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настоящем времени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 be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в этом случае на русский язык часто не переводится. </a:t>
            </a:r>
          </a:p>
          <a:p>
            <a:endParaRPr lang="ru-RU" sz="28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at the institute now –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Он (находится) в институте сейчас.</a:t>
            </a:r>
          </a:p>
          <a:p>
            <a:endParaRPr lang="ru-RU" sz="28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She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was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in Moscow –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Она была в Москве.</a:t>
            </a:r>
          </a:p>
          <a:p>
            <a:endParaRPr lang="ru-RU" sz="28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will be 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at home tonight –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Я буду дома сегодня вечером.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solidFill>
            <a:srgbClr val="350749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429520" y="5715016"/>
            <a:ext cx="1714480" cy="114298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ый треугольник 5"/>
          <p:cNvSpPr/>
          <p:nvPr/>
        </p:nvSpPr>
        <p:spPr>
          <a:xfrm rot="16200000">
            <a:off x="8215338" y="5929329"/>
            <a:ext cx="928694" cy="928694"/>
          </a:xfrm>
          <a:prstGeom prst="rtTriangle">
            <a:avLst/>
          </a:prstGeom>
          <a:solidFill>
            <a:srgbClr val="6BB03D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00100" y="214290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n w="12700">
                  <a:solidFill>
                    <a:srgbClr val="350749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 be </a:t>
            </a:r>
            <a:r>
              <a:rPr lang="ru-RU" sz="3600" b="1" dirty="0" smtClean="0">
                <a:ln w="12700">
                  <a:solidFill>
                    <a:srgbClr val="350749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качестве смыслового глагола</a:t>
            </a:r>
            <a:endParaRPr lang="ru-RU" sz="3600" b="1" dirty="0">
              <a:ln w="12700">
                <a:solidFill>
                  <a:srgbClr val="350749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00100" y="954389"/>
            <a:ext cx="8001056" cy="4571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00100" y="1214422"/>
            <a:ext cx="800105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Отрицательная форма настоящего времени от глагола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 be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этом значении соответствует в русском языке слову </a:t>
            </a:r>
            <a:r>
              <a:rPr lang="ru-RU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нет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в функции сказуемого (</a:t>
            </a:r>
            <a:r>
              <a:rPr lang="ru-RU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нет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заменяет отсутствующее в русском языке настоящее время от глагола </a:t>
            </a:r>
            <a:r>
              <a:rPr lang="ru-RU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быть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с отрицанием).</a:t>
            </a:r>
          </a:p>
          <a:p>
            <a:endParaRPr lang="ru-RU" sz="28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 not 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at home –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Его </a:t>
            </a:r>
            <a:r>
              <a:rPr lang="ru-RU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нет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дома.</a:t>
            </a:r>
          </a:p>
          <a:p>
            <a:endParaRPr lang="ru-RU" sz="2800" b="1" dirty="0" smtClean="0">
              <a:ln w="1270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They </a:t>
            </a:r>
            <a:r>
              <a:rPr lang="en-US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are not </a:t>
            </a:r>
            <a:r>
              <a:rPr lang="en-US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 Moscow – 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Их </a:t>
            </a:r>
            <a:r>
              <a:rPr lang="ru-RU" sz="28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нет</a:t>
            </a:r>
            <a:r>
              <a:rPr lang="ru-RU" sz="2800" b="1" dirty="0" smtClean="0">
                <a:ln w="1270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в Москве.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solidFill>
            <a:srgbClr val="350749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857356" y="1214422"/>
            <a:ext cx="64294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smtClean="0">
                <a:ln w="3175" cmpd="sng">
                  <a:solidFill>
                    <a:srgbClr val="350749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Спасибо за внимание</a:t>
            </a:r>
            <a:endParaRPr lang="ru-RU" sz="7200" b="1" dirty="0">
              <a:ln w="3175" cmpd="sng">
                <a:solidFill>
                  <a:srgbClr val="350749"/>
                </a:solidFill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ый треугольник 3"/>
          <p:cNvSpPr/>
          <p:nvPr/>
        </p:nvSpPr>
        <p:spPr>
          <a:xfrm rot="16200000">
            <a:off x="8215338" y="5929329"/>
            <a:ext cx="928694" cy="928694"/>
          </a:xfrm>
          <a:prstGeom prst="rtTriangle">
            <a:avLst/>
          </a:prstGeom>
          <a:solidFill>
            <a:srgbClr val="6BB03D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Заголовок 5"/>
          <p:cNvSpPr txBox="1">
            <a:spLocks/>
          </p:cNvSpPr>
          <p:nvPr/>
        </p:nvSpPr>
        <p:spPr>
          <a:xfrm>
            <a:off x="642910" y="6286496"/>
            <a:ext cx="3714776" cy="57150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  <a:hlinkClick r:id="rId2"/>
              </a:rPr>
              <a:t>www.interactive-english.ru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766</Words>
  <PresentationFormat>Экран (4:3)</PresentationFormat>
  <Paragraphs>97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Forgiven</cp:lastModifiedBy>
  <cp:revision>28</cp:revision>
  <dcterms:modified xsi:type="dcterms:W3CDTF">2013-11-08T16:26:53Z</dcterms:modified>
</cp:coreProperties>
</file>